
<file path=[Content_Types].xml><?xml version="1.0" encoding="utf-8"?>
<Types xmlns="http://schemas.openxmlformats.org/package/2006/content-types">
  <Override PartName="/ppt/notesSlides/notesSlide24.xml" ContentType="application/vnd.openxmlformats-officedocument.presentationml.notesSlide+xml"/>
  <Default Extension="rels" ContentType="application/vnd.openxmlformats-package.relationships+xml"/>
  <Override PartName="/ppt/slides/slide14.xml" ContentType="application/vnd.openxmlformats-officedocument.presentationml.slide+xml"/>
  <Override PartName="/ppt/notesSlides/notesSlide16.xml" ContentType="application/vnd.openxmlformats-officedocument.presentationml.notesSlide+xml"/>
  <Default Extension="xml" ContentType="application/xml"/>
  <Override PartName="/ppt/slides/slide45.xml" ContentType="application/vnd.openxmlformats-officedocument.presentationml.slide+xml"/>
  <Override PartName="/ppt/tableStyles.xml" ContentType="application/vnd.openxmlformats-officedocument.presentationml.tableStyles+xml"/>
  <Override PartName="/ppt/notesSlides/notesSlide31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28.xml" ContentType="application/vnd.openxmlformats-officedocument.presentationml.slide+xml"/>
  <Override PartName="/ppt/slides/slide54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5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ppt/notesSlides/notesSlide7.xml" ContentType="application/vnd.openxmlformats-officedocument.presentationml.notesSlide+xml"/>
  <Override PartName="/ppt/slides/slide44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27.xml" ContentType="application/vnd.openxmlformats-officedocument.presentationml.slide+xml"/>
  <Override PartName="/ppt/slides/slide53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Layouts/slideLayout4.xml" ContentType="application/vnd.openxmlformats-officedocument.presentationml.slideLayout+xml"/>
  <Default Extension="png" ContentType="image/png"/>
  <Override PartName="/ppt/notesSlides/notesSlide8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slides/slide43.xml" ContentType="application/vnd.openxmlformats-officedocument.presentationml.slide+xml"/>
  <Override PartName="/ppt/slides/slide26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52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35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49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42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25.xml" ContentType="application/vnd.openxmlformats-officedocument.presentationml.slide+xml"/>
  <Override PartName="/ppt/slides/slide51.xml" ContentType="application/vnd.openxmlformats-officedocument.presentationml.slide+xml"/>
  <Override PartName="/ppt/slides/slide9.xml" ContentType="application/vnd.openxmlformats-officedocument.presentationml.slide+xml"/>
  <Override PartName="/ppt/notesSlides/notesSlide27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2.xml" ContentType="application/vnd.openxmlformats-officedocument.presentationml.notesSlide+xml"/>
  <Override PartName="/docProps/app.xml" ContentType="application/vnd.openxmlformats-officedocument.extended-properties+xml"/>
  <Override PartName="/ppt/slides/slide4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41.xml" ContentType="application/vnd.openxmlformats-officedocument.presentationml.slide+xml"/>
  <Override PartName="/ppt/slides/slide57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24.xml" ContentType="application/vnd.openxmlformats-officedocument.presentationml.slide+xml"/>
  <Override PartName="/ppt/slides/slide50.xml" ContentType="application/vnd.openxmlformats-officedocument.presentationml.slide+xml"/>
  <Override PartName="/ppt/slides/slide8.xml" ContentType="application/vnd.openxmlformats-officedocument.presentationml.slide+xml"/>
  <Override PartName="/ppt/notesSlides/notesSlide10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notesSlides/notesSlide18.xml" ContentType="application/vnd.openxmlformats-officedocument.presentationml.notesSlide+xml"/>
  <Default Extension="jpeg" ContentType="image/jpeg"/>
  <Override PartName="/ppt/viewProps.xml" ContentType="application/vnd.openxmlformats-officedocument.presentationml.viewProps+xml"/>
  <Override PartName="/ppt/notesSlides/notesSlide11.xml" ContentType="application/vnd.openxmlformats-officedocument.presentationml.notesSlide+xml"/>
  <Override PartName="/ppt/slides/slide4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0.xml" ContentType="application/vnd.openxmlformats-officedocument.presentationml.slide+xml"/>
  <Override PartName="/ppt/theme/theme2.xml" ContentType="application/vnd.openxmlformats-officedocument.theme+xml"/>
  <Override PartName="/ppt/slides/slide56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39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notesSlides/notesSlide25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4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slides/slide38.xml" ContentType="application/vnd.openxmlformats-officedocument.presentationml.slide+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Default Extension="bin" ContentType="application/vnd.openxmlformats-officedocument.presentationml.printerSettings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saveSubsetFonts="1" autoCompressPictures="0">
  <p:sldMasterIdLst>
    <p:sldMasterId id="2147483648" r:id="rId1"/>
  </p:sldMasterIdLst>
  <p:notesMasterIdLst>
    <p:notesMasterId r:id="rId59"/>
  </p:notesMasterIdLst>
  <p:sldIdLst>
    <p:sldId id="259" r:id="rId2"/>
    <p:sldId id="382" r:id="rId3"/>
    <p:sldId id="296" r:id="rId4"/>
    <p:sldId id="356" r:id="rId5"/>
    <p:sldId id="370" r:id="rId6"/>
    <p:sldId id="373" r:id="rId7"/>
    <p:sldId id="297" r:id="rId8"/>
    <p:sldId id="300" r:id="rId9"/>
    <p:sldId id="374" r:id="rId10"/>
    <p:sldId id="358" r:id="rId11"/>
    <p:sldId id="371" r:id="rId12"/>
    <p:sldId id="301" r:id="rId13"/>
    <p:sldId id="329" r:id="rId14"/>
    <p:sldId id="352" r:id="rId15"/>
    <p:sldId id="372" r:id="rId16"/>
    <p:sldId id="375" r:id="rId17"/>
    <p:sldId id="360" r:id="rId18"/>
    <p:sldId id="320" r:id="rId19"/>
    <p:sldId id="361" r:id="rId20"/>
    <p:sldId id="322" r:id="rId21"/>
    <p:sldId id="323" r:id="rId22"/>
    <p:sldId id="326" r:id="rId23"/>
    <p:sldId id="327" r:id="rId24"/>
    <p:sldId id="339" r:id="rId25"/>
    <p:sldId id="353" r:id="rId26"/>
    <p:sldId id="328" r:id="rId27"/>
    <p:sldId id="331" r:id="rId28"/>
    <p:sldId id="362" r:id="rId29"/>
    <p:sldId id="332" r:id="rId30"/>
    <p:sldId id="340" r:id="rId31"/>
    <p:sldId id="378" r:id="rId32"/>
    <p:sldId id="333" r:id="rId33"/>
    <p:sldId id="334" r:id="rId34"/>
    <p:sldId id="365" r:id="rId35"/>
    <p:sldId id="354" r:id="rId36"/>
    <p:sldId id="379" r:id="rId37"/>
    <p:sldId id="380" r:id="rId38"/>
    <p:sldId id="343" r:id="rId39"/>
    <p:sldId id="342" r:id="rId40"/>
    <p:sldId id="338" r:id="rId41"/>
    <p:sldId id="345" r:id="rId42"/>
    <p:sldId id="341" r:id="rId43"/>
    <p:sldId id="337" r:id="rId44"/>
    <p:sldId id="324" r:id="rId45"/>
    <p:sldId id="347" r:id="rId46"/>
    <p:sldId id="348" r:id="rId47"/>
    <p:sldId id="349" r:id="rId48"/>
    <p:sldId id="367" r:id="rId49"/>
    <p:sldId id="369" r:id="rId50"/>
    <p:sldId id="295" r:id="rId51"/>
    <p:sldId id="381" r:id="rId52"/>
    <p:sldId id="319" r:id="rId53"/>
    <p:sldId id="376" r:id="rId54"/>
    <p:sldId id="377" r:id="rId55"/>
    <p:sldId id="335" r:id="rId56"/>
    <p:sldId id="366" r:id="rId57"/>
    <p:sldId id="351" r:id="rId58"/>
  </p:sldIdLst>
  <p:sldSz cx="9144000" cy="6858000" type="screen4x3"/>
  <p:notesSz cx="6935788" cy="92202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F9F4E5"/>
    <a:srgbClr val="FAF6EA"/>
    <a:srgbClr val="F8F2DE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3397" autoAdjust="0"/>
    <p:restoredTop sz="89649" autoAdjust="0"/>
  </p:normalViewPr>
  <p:slideViewPr>
    <p:cSldViewPr>
      <p:cViewPr varScale="1">
        <p:scale>
          <a:sx n="139" d="100"/>
          <a:sy n="139" d="100"/>
        </p:scale>
        <p:origin x="-664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232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interSettings" Target="printerSettings/printerSettings1.bin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8" tIns="46159" rIns="92318" bIns="46159" numCol="1" anchor="t" anchorCtr="0" compatLnSpc="1">
            <a:prstTxWarp prst="textNoShape">
              <a:avLst/>
            </a:prstTxWarp>
          </a:bodyPr>
          <a:lstStyle>
            <a:lvl1pPr defTabSz="923925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9063" y="0"/>
            <a:ext cx="300513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8" tIns="46159" rIns="92318" bIns="4615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8312" cy="414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8" tIns="46159" rIns="92318" bIns="4615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8" tIns="46159" rIns="92318" bIns="46159" numCol="1" anchor="b" anchorCtr="0" compatLnSpc="1">
            <a:prstTxWarp prst="textNoShape">
              <a:avLst/>
            </a:prstTxWarp>
          </a:bodyPr>
          <a:lstStyle>
            <a:lvl1pPr defTabSz="923925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9063" y="8758238"/>
            <a:ext cx="300513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8" tIns="46159" rIns="92318" bIns="4615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/>
            </a:lvl1pPr>
          </a:lstStyle>
          <a:p>
            <a:pPr>
              <a:defRPr/>
            </a:pPr>
            <a:fld id="{A3D71886-45E8-CC4D-9F0D-B3151D8A90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宋体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宋体" charset="-122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宋体" charset="-122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宋体" charset="-122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宋体" charset="-122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Change it to Act I, Act II, etc. </a:t>
            </a:r>
            <a:r>
              <a:rPr lang="en-US" smtClean="0">
                <a:sym typeface="Wingdings" charset="2"/>
              </a:rPr>
              <a:t> Intermezzo.</a:t>
            </a:r>
            <a:endParaRPr lang="en-US" smtClean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4AFFCF-213E-6149-B53E-2DB8660C436F}" type="slidenum">
              <a:rPr lang="en-US" altLang="zh-CN" smtClean="0"/>
              <a:pPr/>
              <a:t>3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ASW = Average Silhouette</a:t>
            </a:r>
            <a:r>
              <a:rPr lang="en-US" baseline="0" dirty="0" smtClean="0"/>
              <a:t> Width.  Good above 0.5, below 0.2 should not be considered.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Subscript what’s in parentheses.</a:t>
            </a: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C1A6D9-87CC-9444-9340-1CB160B9D3D2}" type="slidenum">
              <a:rPr lang="en-US" altLang="zh-CN" smtClean="0"/>
              <a:pPr/>
              <a:t>18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SOTA:</a:t>
            </a:r>
            <a:r>
              <a:rPr lang="en-US" baseline="0" dirty="0" smtClean="0"/>
              <a:t> Second-Order Tolerance Analysis. SOM: Self Organizing Maps PAM: Partitioning around </a:t>
            </a:r>
            <a:r>
              <a:rPr lang="en-US" baseline="0" dirty="0" err="1" smtClean="0"/>
              <a:t>medoids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Mention that the full validation method uses three scores with various clustering methods, not only Dunn Index which measures compactness and separation.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sign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k</a:t>
            </a:r>
            <a:r>
              <a:rPr lang="en-US" baseline="0" dirty="0" smtClean="0"/>
              <a:t>=67</a:t>
            </a:r>
          </a:p>
          <a:p>
            <a:r>
              <a:rPr lang="en-US" baseline="0" dirty="0" smtClean="0"/>
              <a:t>Make labels clearer</a:t>
            </a:r>
          </a:p>
          <a:p>
            <a:r>
              <a:rPr lang="en-US" baseline="0" dirty="0" smtClean="0"/>
              <a:t>Make label of score trends better when.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Type</a:t>
            </a:r>
            <a:r>
              <a:rPr lang="en-US" baseline="0" dirty="0" smtClean="0"/>
              <a:t> what are all the groups.</a:t>
            </a:r>
          </a:p>
          <a:p>
            <a:r>
              <a:rPr lang="en-US" baseline="0" dirty="0" smtClean="0"/>
              <a:t>Show the 67 I get, as averages and show that they fill the space better.</a:t>
            </a:r>
          </a:p>
          <a:p>
            <a:r>
              <a:rPr lang="en-US" baseline="0" dirty="0" smtClean="0"/>
              <a:t>Show picture of all.</a:t>
            </a:r>
          </a:p>
          <a:p>
            <a:r>
              <a:rPr lang="en-US" baseline="0" dirty="0" smtClean="0"/>
              <a:t>How many in all non-ARNA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Include</a:t>
            </a:r>
            <a:r>
              <a:rPr lang="en-US" baseline="0" dirty="0" smtClean="0"/>
              <a:t> percentages of each group in non-ARNA.</a:t>
            </a:r>
          </a:p>
          <a:p>
            <a:r>
              <a:rPr lang="en-US" baseline="0" dirty="0" smtClean="0"/>
              <a:t>What are the missing groups?</a:t>
            </a:r>
          </a:p>
          <a:p>
            <a:r>
              <a:rPr lang="en-US" baseline="0" dirty="0" smtClean="0"/>
              <a:t>How many do 17 represent, the percent.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Picture of helical regions in 3D, quasi continuous </a:t>
            </a:r>
            <a:r>
              <a:rPr lang="en-US" dirty="0" err="1" smtClean="0"/>
              <a:t>vs</a:t>
            </a:r>
            <a:r>
              <a:rPr lang="en-US" dirty="0" smtClean="0"/>
              <a:t> continuous.</a:t>
            </a:r>
          </a:p>
          <a:p>
            <a:r>
              <a:rPr lang="en-US" dirty="0" smtClean="0"/>
              <a:t>Base-pairing preferences, base-sequence preferences, which can be linked</a:t>
            </a:r>
            <a:r>
              <a:rPr lang="en-US" baseline="0" dirty="0" smtClean="0"/>
              <a:t> to tertiary interactions.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MESSAGE HERE THAT ITS GC RICH</a:t>
            </a: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94B0DA-7E0A-5848-844C-65EAEAB8D515}" type="slidenum">
              <a:rPr lang="en-US" altLang="zh-CN" smtClean="0"/>
              <a:pPr/>
              <a:t>26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word volume but don’t explain that it’s product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eigenvalues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723132-1605-E141-86F6-E71B9787771F}" type="slidenum">
              <a:rPr lang="en-US" altLang="zh-CN" smtClean="0"/>
              <a:pPr/>
              <a:t>4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Show that persistence length is not isotropic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Appendix descriptions of persistence length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Maybe pictures making sense of component of projection definition.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FIX GRAPH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3CE9AD-0036-6C43-B914-DC7CEBE7274A}" type="slidenum">
              <a:rPr lang="en-US" altLang="zh-CN" smtClean="0"/>
              <a:pPr/>
              <a:t>39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sliding windows</a:t>
            </a:r>
            <a:r>
              <a:rPr lang="en-US" baseline="0" dirty="0" smtClean="0"/>
              <a:t> image.</a:t>
            </a:r>
          </a:p>
          <a:p>
            <a:r>
              <a:rPr lang="en-US" baseline="0" dirty="0" smtClean="0"/>
              <a:t>An image with matrices in color which slides, remember </a:t>
            </a:r>
            <a:r>
              <a:rPr lang="en-US" baseline="0" dirty="0" err="1" smtClean="0"/>
              <a:t>Manju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Bansal’s</a:t>
            </a:r>
            <a:r>
              <a:rPr lang="en-US" baseline="0" dirty="0" smtClean="0"/>
              <a:t> slides and Dr. Olson’s suggestion.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</a:t>
            </a:r>
            <a:r>
              <a:rPr lang="en-US" baseline="0" dirty="0" smtClean="0"/>
              <a:t> sure that group II is tied to previous picture,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 conclusions to each act.</a:t>
            </a:r>
          </a:p>
          <a:p>
            <a:r>
              <a:rPr lang="en-US" dirty="0" smtClean="0"/>
              <a:t>Future, open questions, coming attractions.</a:t>
            </a:r>
          </a:p>
          <a:p>
            <a:endParaRPr lang="en-US" dirty="0" smtClean="0"/>
          </a:p>
          <a:p>
            <a:r>
              <a:rPr lang="en-US" dirty="0" smtClean="0"/>
              <a:t>Passive</a:t>
            </a:r>
            <a:r>
              <a:rPr lang="en-US" baseline="0" dirty="0" smtClean="0"/>
              <a:t> voice.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 conclusions to each act.</a:t>
            </a:r>
          </a:p>
          <a:p>
            <a:r>
              <a:rPr lang="en-US" dirty="0" smtClean="0"/>
              <a:t>Future, open questions, coming attractions.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Show that persistence length is not isotropic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Appendix descriptions of persistence length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Maybe pictures making sense of component of projection definition.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51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Put in notes what the acronym.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53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sign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k</a:t>
            </a:r>
            <a:r>
              <a:rPr lang="en-US" baseline="0" dirty="0" smtClean="0"/>
              <a:t>=67</a:t>
            </a:r>
          </a:p>
          <a:p>
            <a:r>
              <a:rPr lang="en-US" baseline="0" dirty="0" smtClean="0"/>
              <a:t>Make labels clearer</a:t>
            </a:r>
          </a:p>
          <a:p>
            <a:r>
              <a:rPr lang="en-US" baseline="0" dirty="0" smtClean="0"/>
              <a:t>Make label of score trends better when.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54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A-RNA 1956 Alex Rich</a:t>
            </a:r>
          </a:p>
          <a:p>
            <a:r>
              <a:rPr lang="en-US" dirty="0" err="1" smtClean="0"/>
              <a:t>Tetrahymena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themophila</a:t>
            </a:r>
            <a:r>
              <a:rPr lang="en-US" baseline="0" dirty="0" smtClean="0"/>
              <a:t> self splicing sequences. Sidney Altman and Tom </a:t>
            </a:r>
            <a:r>
              <a:rPr lang="en-US" baseline="0" dirty="0" err="1" smtClean="0"/>
              <a:t>Cech</a:t>
            </a:r>
            <a:endParaRPr lang="en-US" baseline="0" dirty="0" smtClean="0"/>
          </a:p>
          <a:p>
            <a:r>
              <a:rPr lang="en-US" baseline="0" dirty="0" smtClean="0"/>
              <a:t>RNA polymerase. </a:t>
            </a:r>
            <a:r>
              <a:rPr lang="en-US" baseline="0" dirty="0" err="1" smtClean="0"/>
              <a:t>Rogerd</a:t>
            </a:r>
            <a:r>
              <a:rPr lang="en-US" baseline="0" dirty="0" smtClean="0"/>
              <a:t> D. Kornberg</a:t>
            </a:r>
          </a:p>
          <a:p>
            <a:r>
              <a:rPr lang="en-US" baseline="0" dirty="0" smtClean="0"/>
              <a:t>Ribosome. </a:t>
            </a:r>
            <a:r>
              <a:rPr lang="en-US" baseline="0" dirty="0" err="1" smtClean="0"/>
              <a:t>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Yonath</a:t>
            </a:r>
            <a:r>
              <a:rPr lang="en-US" baseline="0" dirty="0" smtClean="0"/>
              <a:t>, Tom </a:t>
            </a:r>
            <a:r>
              <a:rPr lang="en-US" baseline="0" dirty="0" err="1" smtClean="0"/>
              <a:t>Steitz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Venkatraman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Ramakrishnan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Ribozyme</a:t>
            </a:r>
            <a:r>
              <a:rPr lang="en-US" baseline="0" dirty="0" smtClean="0"/>
              <a:t> is H2 an H2 of Group II </a:t>
            </a:r>
            <a:r>
              <a:rPr lang="en-US" baseline="0" dirty="0" err="1" smtClean="0"/>
              <a:t>Intron</a:t>
            </a:r>
            <a:r>
              <a:rPr lang="en-US" baseline="0" dirty="0" smtClean="0"/>
              <a:t>, 3bwp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This will just go from going into the website.</a:t>
            </a: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BD9C8F-B88D-0842-B632-F61FA306F92B}" type="slidenum">
              <a:rPr lang="en-US" altLang="zh-CN" smtClean="0"/>
              <a:pPr/>
              <a:t>55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sliding windows</a:t>
            </a:r>
            <a:r>
              <a:rPr lang="en-US" baseline="0" dirty="0" smtClean="0"/>
              <a:t> image.</a:t>
            </a:r>
          </a:p>
          <a:p>
            <a:r>
              <a:rPr lang="en-US" baseline="0" dirty="0" smtClean="0"/>
              <a:t>An image with matrices in color which slides, remember </a:t>
            </a:r>
            <a:r>
              <a:rPr lang="en-US" baseline="0" dirty="0" err="1" smtClean="0"/>
              <a:t>Manju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Bansal’s</a:t>
            </a:r>
            <a:r>
              <a:rPr lang="en-US" baseline="0" dirty="0" smtClean="0"/>
              <a:t> slides and Dr. Olson’s suggestion.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56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High</a:t>
            </a:r>
            <a:r>
              <a:rPr lang="en-US" baseline="0" dirty="0" smtClean="0"/>
              <a:t> Mg 2+ concentration means 5mM according to Sarah Woodson @ John’s Hopkins.</a:t>
            </a:r>
          </a:p>
          <a:p>
            <a:endParaRPr lang="en-US" dirty="0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0E2876-9C46-F54E-973F-2805CE6CE648}" type="slidenum">
              <a:rPr lang="en-US" altLang="zh-CN" smtClean="0"/>
              <a:pPr/>
              <a:t>8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Nabla</a:t>
            </a:r>
            <a:r>
              <a:rPr lang="en-US" dirty="0" smtClean="0"/>
              <a:t> between C4’ n-1  to </a:t>
            </a:r>
            <a:r>
              <a:rPr lang="en-US" dirty="0" err="1" smtClean="0"/>
              <a:t>Pn</a:t>
            </a:r>
            <a:r>
              <a:rPr lang="en-US" dirty="0" smtClean="0"/>
              <a:t> to C4’ </a:t>
            </a:r>
            <a:r>
              <a:rPr lang="en-US" dirty="0" err="1" smtClean="0"/>
              <a:t>n</a:t>
            </a:r>
            <a:r>
              <a:rPr lang="en-US" dirty="0" smtClean="0"/>
              <a:t> to P n+1</a:t>
            </a:r>
          </a:p>
          <a:p>
            <a:r>
              <a:rPr lang="en-US" dirty="0" smtClean="0"/>
              <a:t>Theta</a:t>
            </a:r>
            <a:r>
              <a:rPr lang="en-US" baseline="0" dirty="0" smtClean="0"/>
              <a:t> between </a:t>
            </a:r>
            <a:r>
              <a:rPr lang="en-US" baseline="0" dirty="0" err="1" smtClean="0"/>
              <a:t>Pn</a:t>
            </a:r>
            <a:r>
              <a:rPr lang="en-US" baseline="0" dirty="0" smtClean="0"/>
              <a:t> to C4’n to Pn+1 to C4’ n+1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32C807-4482-D246-9489-E0092D92AEA7}" type="slidenum">
              <a:rPr lang="en-US" altLang="zh-CN" smtClean="0"/>
              <a:pPr/>
              <a:t>12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Look at what is before ACT, to give it a name as motivation.</a:t>
            </a: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723132-1605-E141-86F6-E71B9787771F}" type="slidenum">
              <a:rPr lang="en-US" altLang="zh-CN" smtClean="0"/>
              <a:pPr/>
              <a:t>13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Say that from distribution of torsion angles instead than from torsion angle alone, which would be interpreted as continuous function.</a:t>
            </a:r>
          </a:p>
          <a:p>
            <a:r>
              <a:rPr lang="en-US" baseline="0" dirty="0" smtClean="0"/>
              <a:t>Fourier transform are made of a distribution of points picking three torsion angles at a time (tau1, tau2, tau3), then a second Fourier transformation is made to calculate pseudo-electron densities. The techniques applied are common crystallographic techniques and crystallographic software was adapted to obtain the pseudo-electron densities. And after analysis of pseudo-electron densities lexicographical clustering is performed.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Explain clustering techniques. D(2,3) = |-2-2| +|6-</a:t>
            </a:r>
            <a:r>
              <a:rPr lang="en-US" baseline="0" dirty="0" smtClean="0"/>
              <a:t> -</a:t>
            </a:r>
            <a:r>
              <a:rPr lang="en-US" dirty="0" smtClean="0"/>
              <a:t>2| = 12 </a:t>
            </a:r>
          </a:p>
          <a:p>
            <a:r>
              <a:rPr lang="en-US" dirty="0" smtClean="0"/>
              <a:t>Use</a:t>
            </a:r>
            <a:r>
              <a:rPr lang="en-US" baseline="0" dirty="0" smtClean="0"/>
              <a:t> both pictures In appendix.</a:t>
            </a:r>
          </a:p>
          <a:p>
            <a:r>
              <a:rPr lang="en-US" baseline="0" dirty="0" smtClean="0"/>
              <a:t>Explain hierarchical and validation on the sense of what validation scores aim to do.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5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294D83-AE7E-2145-9F40-0F36971C7994}" type="datetime1">
              <a:rPr lang="en-US"/>
              <a:pPr>
                <a:defRPr/>
              </a:pPr>
              <a:t>10/26/10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4CF1C9-CB7F-964B-A68F-F6D9F73E0C6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78EB73-0053-874B-AE89-BDBBE0606D7E}" type="datetime1">
              <a:rPr lang="en-US"/>
              <a:pPr>
                <a:defRPr/>
              </a:pPr>
              <a:t>10/26/10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81393D-DF69-C849-A15A-CD99781E57E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0"/>
            <a:ext cx="20574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AB63BD-1D0A-1F44-B085-A55DF2391531}" type="datetime1">
              <a:rPr lang="en-US"/>
              <a:pPr>
                <a:defRPr/>
              </a:pPr>
              <a:t>10/26/10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4440D2-A3A6-1C4E-969F-419F536F2ED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762000"/>
            <a:ext cx="8229600" cy="5867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FA3015-916D-0D46-88DD-D63903E3657E}" type="datetime1">
              <a:rPr lang="en-US"/>
              <a:pPr>
                <a:defRPr/>
              </a:pPr>
              <a:t>10/26/10</a:t>
            </a:fld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4C50AD-5687-304E-AFBA-4E113C80333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2103438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2103438"/>
            <a:ext cx="4038600" cy="21859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441825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D80C08-ED7E-DD4B-A61D-6DA63FF4BBF4}" type="datetime1">
              <a:rPr lang="en-US"/>
              <a:pPr>
                <a:defRPr/>
              </a:pPr>
              <a:t>10/26/10</a:t>
            </a:fld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E11C60-D2E2-994F-B379-4F0EA58D04A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447800"/>
            <a:ext cx="4038600" cy="452596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AA8DBE-85F6-DD43-B5C9-FE0B3C9A2CD3}" type="datetime1">
              <a:rPr lang="en-US"/>
              <a:pPr>
                <a:defRPr/>
              </a:pPr>
              <a:t>10/26/10</a:t>
            </a:fld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6693BE-9327-534F-9098-AF8982F44C3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E07491-DF9D-134E-BD07-A15FA1267C01}" type="datetime1">
              <a:rPr lang="en-US"/>
              <a:pPr>
                <a:defRPr/>
              </a:pPr>
              <a:t>10/26/10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5177BB-47EA-6644-9111-EB931A8D762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219200"/>
            <a:ext cx="9144000" cy="1588"/>
          </a:xfrm>
          <a:prstGeom prst="line">
            <a:avLst/>
          </a:prstGeom>
          <a:ln w="38100" cmpd="dbl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89572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286000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D9A692-5AA1-9C43-BDEE-7464BED6DE06}" type="datetime1">
              <a:rPr lang="en-US"/>
              <a:pPr>
                <a:defRPr/>
              </a:pPr>
              <a:t>10/26/10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F02815-23C9-CF4F-8D93-AC256662BBE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1BF5DF-142A-4945-91C1-3DD857C8178B}" type="datetime1">
              <a:rPr lang="en-US"/>
              <a:pPr>
                <a:defRPr/>
              </a:pPr>
              <a:t>10/26/10</a:t>
            </a:fld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448EB9-A25D-0A46-9EB5-C5C1289472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3E8243-C601-1E48-99E2-1F14C45B1D61}" type="datetime1">
              <a:rPr lang="en-US"/>
              <a:pPr>
                <a:defRPr/>
              </a:pPr>
              <a:t>10/26/10</a:t>
            </a:fld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8D4E67-6D1A-2548-B113-64874465B73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2C0A93-3F5D-264C-B693-BD242D738B5A}" type="datetime1">
              <a:rPr lang="en-US"/>
              <a:pPr>
                <a:defRPr/>
              </a:pPr>
              <a:t>10/26/10</a:t>
            </a:fld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FDA34B-D4AC-3E4B-A464-796B9C1B194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D96CA8-CEFB-104E-AF8F-FB9FE83FDC17}" type="datetime1">
              <a:rPr lang="en-US"/>
              <a:pPr>
                <a:defRPr/>
              </a:pPr>
              <a:t>10/26/10</a:t>
            </a:fld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F30B90-A52A-0C44-9A3C-DB722C8B3A9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8A0B35-7F6F-7A40-87F8-6598395D3FF1}" type="datetime1">
              <a:rPr lang="en-US"/>
              <a:pPr>
                <a:defRPr/>
              </a:pPr>
              <a:t>10/26/10</a:t>
            </a:fld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0E979C-FDDD-F64B-A6D0-E42A8691C33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064C58-13DE-1A40-A191-C543D44358F2}" type="datetime1">
              <a:rPr lang="en-US"/>
              <a:pPr>
                <a:defRPr/>
              </a:pPr>
              <a:t>10/26/10</a:t>
            </a:fld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0E3617-2931-C648-ACCD-556918927F2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jpeg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1" descr="RU_units-banner_gray"/>
          <p:cNvPicPr>
            <a:picLocks noChangeAspect="1" noChangeArrowheads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010400" y="6613525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64EFFCB-E57A-2544-AF38-87568BC9AF59}" type="datetime1">
              <a:rPr lang="en-US"/>
              <a:pPr>
                <a:defRPr/>
              </a:pPr>
              <a:t>10/26/10</a:t>
            </a:fld>
            <a:endParaRPr lang="en-US" altLang="zh-CN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05800" y="6248401"/>
            <a:ext cx="609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FEF5366-4274-5346-8C88-0DF1A679A6C9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pic>
        <p:nvPicPr>
          <p:cNvPr id="2" name="Picture 8" descr="logo"/>
          <p:cNvPicPr>
            <a:picLocks noChangeAspect="1" noChangeArrowheads="1"/>
          </p:cNvPicPr>
          <p:nvPr userDrawn="1"/>
        </p:nvPicPr>
        <p:blipFill>
          <a:blip r:embed="rId17"/>
          <a:srcRect/>
          <a:stretch>
            <a:fillRect/>
          </a:stretch>
        </p:blipFill>
        <p:spPr bwMode="auto">
          <a:xfrm>
            <a:off x="7315200" y="6242050"/>
            <a:ext cx="762000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2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Helvetica"/>
          <a:ea typeface="+mj-ea"/>
          <a:cs typeface="Helvetica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charset="-122"/>
          <a:cs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charset="-122"/>
          <a:cs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charset="-122"/>
          <a:cs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charset="-122"/>
          <a:cs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  <a:cs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  <a:cs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  <a:cs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  <a:cs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Helvetica"/>
          <a:ea typeface="+mn-ea"/>
          <a:cs typeface="Helvetica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Helvetica"/>
          <a:ea typeface="+mn-ea"/>
          <a:cs typeface="Helvetic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4" Type="http://schemas.openxmlformats.org/officeDocument/2006/relationships/image" Target="../media/image51.png"/><Relationship Id="rId15" Type="http://schemas.openxmlformats.org/officeDocument/2006/relationships/image" Target="../media/image52.png"/><Relationship Id="rId16" Type="http://schemas.openxmlformats.org/officeDocument/2006/relationships/image" Target="../media/image53.png"/><Relationship Id="rId17" Type="http://schemas.openxmlformats.org/officeDocument/2006/relationships/image" Target="../media/image54.png"/><Relationship Id="rId18" Type="http://schemas.openxmlformats.org/officeDocument/2006/relationships/image" Target="../media/image55.png"/><Relationship Id="rId19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apoli.rutgers.edu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video" Target="file://localhost/Users/esguerra/Documents/Fall2010/Thesis/Movies/curvemovie.mov" TargetMode="Externa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9AA368E3-3914-C449-8AE6-6D6AD2755318}" type="datetime1">
              <a:rPr lang="en-US" smtClean="0"/>
              <a:pPr/>
              <a:t>10/26/10</a:t>
            </a:fld>
            <a:endParaRPr lang="en-US" altLang="zh-CN" smtClean="0"/>
          </a:p>
        </p:txBody>
      </p:sp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E4EA649-CAA2-DE46-B8ED-DD04A0A4416D}" type="slidenum">
              <a:rPr lang="en-US" altLang="zh-CN" smtClean="0"/>
              <a:pPr/>
              <a:t>1</a:t>
            </a:fld>
            <a:endParaRPr lang="en-US" altLang="zh-CN" smtClean="0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838200" y="0"/>
            <a:ext cx="7772400" cy="1470025"/>
          </a:xfrm>
        </p:spPr>
        <p:txBody>
          <a:bodyPr/>
          <a:lstStyle/>
          <a:p>
            <a:pPr algn="ctr" eaLnBrk="1" hangingPunct="1"/>
            <a:r>
              <a:rPr lang="en-US" sz="4000" dirty="0" smtClean="0">
                <a:solidFill>
                  <a:srgbClr val="FF0000"/>
                </a:solidFill>
                <a:latin typeface="Helvetica"/>
                <a:cs typeface="Helvetica"/>
              </a:rPr>
              <a:t>RNA Structure Analysis via the Rigid Block Model</a:t>
            </a: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648200"/>
            <a:ext cx="6400800" cy="1371600"/>
          </a:xfrm>
        </p:spPr>
        <p:txBody>
          <a:bodyPr/>
          <a:lstStyle/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Mauricio Esguerra</a:t>
            </a:r>
          </a:p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October</a:t>
            </a:r>
            <a:r>
              <a:rPr lang="en-US" sz="2400" dirty="0" smtClean="0">
                <a:solidFill>
                  <a:srgbClr val="FF0000"/>
                </a:solidFill>
              </a:rPr>
              <a:t> 27</a:t>
            </a:r>
            <a:r>
              <a:rPr lang="en-US" sz="2400" baseline="30000" dirty="0" smtClean="0">
                <a:solidFill>
                  <a:srgbClr val="FF0000"/>
                </a:solidFill>
              </a:rPr>
              <a:t>th</a:t>
            </a:r>
            <a:r>
              <a:rPr lang="en-US" sz="2400" dirty="0">
                <a:solidFill>
                  <a:srgbClr val="FF0000"/>
                </a:solidFill>
              </a:rPr>
              <a:t>, 2010</a:t>
            </a:r>
            <a:endParaRPr lang="en-US" sz="2400" dirty="0" smtClean="0">
              <a:solidFill>
                <a:srgbClr val="FF0000"/>
              </a:solidFill>
            </a:endParaRPr>
          </a:p>
          <a:p>
            <a:pPr eaLnBrk="1" hangingPunct="1"/>
            <a:r>
              <a:rPr lang="en-US" sz="1600" dirty="0" smtClean="0">
                <a:solidFill>
                  <a:srgbClr val="FF0000"/>
                </a:solidFill>
              </a:rPr>
              <a:t>Chemistry and Chemical Biology Department</a:t>
            </a:r>
          </a:p>
          <a:p>
            <a:pPr eaLnBrk="1" hangingPunct="1"/>
            <a:r>
              <a:rPr lang="en-US" sz="1600" dirty="0" smtClean="0">
                <a:solidFill>
                  <a:srgbClr val="FF0000"/>
                </a:solidFill>
              </a:rPr>
              <a:t>Rutgers, The State University of New Jersey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17414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8500" y="1389063"/>
            <a:ext cx="7759700" cy="295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b="1" dirty="0" smtClean="0"/>
              <a:t>CHALLENGE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Usual ways to classify RNA conformations and an unexplored one -- the rigid-body perspective --.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71600"/>
            <a:ext cx="8686800" cy="4648200"/>
          </a:xfrm>
        </p:spPr>
        <p:txBody>
          <a:bodyPr/>
          <a:lstStyle/>
          <a:p>
            <a:r>
              <a:rPr lang="en-US" dirty="0" smtClean="0"/>
              <a:t>The atom-based perspective</a:t>
            </a:r>
          </a:p>
          <a:p>
            <a:pPr lvl="2"/>
            <a:r>
              <a:rPr lang="en-US" dirty="0" smtClean="0"/>
              <a:t>Comparison of backbone atom positions.</a:t>
            </a:r>
          </a:p>
          <a:p>
            <a:pPr lvl="2"/>
            <a:r>
              <a:rPr lang="en-US" dirty="0" smtClean="0"/>
              <a:t>Comparison from set of backbone, sugar, base, atom positions.</a:t>
            </a:r>
          </a:p>
          <a:p>
            <a:r>
              <a:rPr lang="en-US" dirty="0" smtClean="0"/>
              <a:t>The bond-based perspective</a:t>
            </a:r>
          </a:p>
          <a:p>
            <a:pPr lvl="2"/>
            <a:r>
              <a:rPr lang="en-US" dirty="0" smtClean="0"/>
              <a:t>Covalent bonds – backbone + </a:t>
            </a:r>
            <a:r>
              <a:rPr lang="en-US" dirty="0" err="1" smtClean="0"/>
              <a:t>glycosidic</a:t>
            </a:r>
            <a:r>
              <a:rPr lang="en-US" dirty="0" smtClean="0"/>
              <a:t> torsions.</a:t>
            </a:r>
          </a:p>
          <a:p>
            <a:pPr lvl="2"/>
            <a:r>
              <a:rPr lang="en-US" dirty="0" smtClean="0"/>
              <a:t>Pseudo-bonds </a:t>
            </a:r>
            <a:r>
              <a:rPr lang="en-US" dirty="0" err="1" smtClean="0"/>
              <a:t>η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Hydrogen bonds forming in edge boundaries (Watson-Crick, Sugar, and </a:t>
            </a:r>
            <a:r>
              <a:rPr lang="en-US" dirty="0" err="1" smtClean="0"/>
              <a:t>Hoogsten</a:t>
            </a:r>
            <a:r>
              <a:rPr lang="en-US" dirty="0" smtClean="0"/>
              <a:t>).</a:t>
            </a:r>
          </a:p>
          <a:p>
            <a:r>
              <a:rPr lang="en-US" dirty="0" smtClean="0"/>
              <a:t>The rigid-body-based perspective</a:t>
            </a:r>
          </a:p>
          <a:p>
            <a:pPr lvl="2"/>
            <a:r>
              <a:rPr lang="en-US" dirty="0" smtClean="0"/>
              <a:t>Base-pair parameters.</a:t>
            </a:r>
          </a:p>
          <a:p>
            <a:pPr lvl="2"/>
            <a:r>
              <a:rPr lang="en-US" dirty="0" smtClean="0"/>
              <a:t>Base-pair (base) step parameters.</a:t>
            </a:r>
          </a:p>
          <a:p>
            <a:pPr lvl="2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10/26/10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CHALLENGE</a:t>
            </a:r>
            <a:r>
              <a:rPr lang="en-US" sz="1800" dirty="0" smtClean="0"/>
              <a:t>:  Bond perspectives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Leontis-Westhof</a:t>
            </a:r>
            <a:r>
              <a:rPr lang="en-US" dirty="0" smtClean="0"/>
              <a:t> base-pair classification based on base boundaries.   Pseudo-bond torsion angles.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10/26/10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524000"/>
            <a:ext cx="3556861" cy="1295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1371600"/>
            <a:ext cx="5410200" cy="4305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572" y="3505200"/>
            <a:ext cx="2176428" cy="2457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2400" y="5879068"/>
            <a:ext cx="3457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Torsion angles of pseudo-bonds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81000" y="2819400"/>
            <a:ext cx="3054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Leontis-Westhof</a:t>
            </a:r>
            <a:r>
              <a:rPr lang="en-US" dirty="0" smtClean="0"/>
              <a:t> boundaries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580D4C7-A738-D54B-8CDC-0168068CB483}" type="datetime1">
              <a:rPr lang="en-US" smtClean="0"/>
              <a:pPr/>
              <a:t>10/26/10</a:t>
            </a:fld>
            <a:endParaRPr lang="en-US" altLang="zh-CN" smtClean="0"/>
          </a:p>
        </p:txBody>
      </p:sp>
      <p:sp>
        <p:nvSpPr>
          <p:cNvPr id="256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E76BED5-5A7A-D942-9A0C-3A81BC12B1DF}" type="slidenum">
              <a:rPr lang="en-US" altLang="zh-CN" smtClean="0"/>
              <a:pPr/>
              <a:t>12</a:t>
            </a:fld>
            <a:endParaRPr lang="en-US" altLang="zh-CN" smtClean="0"/>
          </a:p>
        </p:txBody>
      </p:sp>
      <p:sp>
        <p:nvSpPr>
          <p:cNvPr id="25605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b="1" dirty="0" smtClean="0"/>
              <a:t>CHALLENGE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rigid-body perspective: Nucleic acid bases and base-pairs represented as blocks. </a:t>
            </a:r>
          </a:p>
        </p:txBody>
      </p:sp>
      <p:sp>
        <p:nvSpPr>
          <p:cNvPr id="25606" name="TextBox 6"/>
          <p:cNvSpPr txBox="1">
            <a:spLocks noChangeArrowheads="1"/>
          </p:cNvSpPr>
          <p:nvPr/>
        </p:nvSpPr>
        <p:spPr bwMode="auto">
          <a:xfrm>
            <a:off x="1295400" y="1371600"/>
            <a:ext cx="24041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Base-pair parameters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68" y="1828800"/>
            <a:ext cx="3256632" cy="4165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1828799"/>
            <a:ext cx="3200400" cy="4174435"/>
          </a:xfrm>
          <a:prstGeom prst="rect">
            <a:avLst/>
          </a:prstGeom>
        </p:spPr>
      </p:pic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5334000" y="1371600"/>
            <a:ext cx="29173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Base-pair-step parameters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ACT I</a:t>
            </a:r>
          </a:p>
        </p:txBody>
      </p:sp>
      <p:sp>
        <p:nvSpPr>
          <p:cNvPr id="27651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Dinucleotide</a:t>
            </a:r>
            <a:r>
              <a:rPr lang="en-US" dirty="0" smtClean="0"/>
              <a:t> step classification using single-stranded base step parameters</a:t>
            </a:r>
          </a:p>
        </p:txBody>
      </p:sp>
      <p:sp>
        <p:nvSpPr>
          <p:cNvPr id="2765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24A7EB16-8E9D-F842-BF10-FBF6BEE897A0}" type="datetime1">
              <a:rPr lang="en-US" smtClean="0"/>
              <a:pPr/>
              <a:t>10/26/10</a:t>
            </a:fld>
            <a:endParaRPr lang="en-US" altLang="zh-CN" smtClean="0"/>
          </a:p>
        </p:txBody>
      </p:sp>
      <p:sp>
        <p:nvSpPr>
          <p:cNvPr id="2765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25439E3-46EE-0D46-9CAA-8316368F74E6}" type="slidenum">
              <a:rPr lang="en-US" altLang="zh-CN" smtClean="0"/>
              <a:pPr/>
              <a:t>13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95400"/>
            <a:ext cx="7010400" cy="4895317"/>
          </a:xfrm>
          <a:prstGeom prst="rect">
            <a:avLst/>
          </a:prstGeom>
        </p:spPr>
      </p:pic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b="1" dirty="0" smtClean="0"/>
              <a:t>I. 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/>
              <a:t>18 non-A-RNA, AII-RNA, and canonical A-RNA conformers kindly provided by Berman and collaborators.</a:t>
            </a:r>
            <a:endParaRPr lang="en-US" sz="2400" dirty="0"/>
          </a:p>
        </p:txBody>
      </p:sp>
      <p:sp>
        <p:nvSpPr>
          <p:cNvPr id="2970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5D741209-9EBF-9343-A3DD-55933A5BD7F8}" type="datetime1">
              <a:rPr lang="en-US" smtClean="0"/>
              <a:pPr/>
              <a:t>10/26/10</a:t>
            </a:fld>
            <a:endParaRPr lang="en-US" altLang="zh-CN" smtClean="0"/>
          </a:p>
        </p:txBody>
      </p:sp>
      <p:sp>
        <p:nvSpPr>
          <p:cNvPr id="2970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5527E59-E6DC-E345-ABD6-AD35508D5A38}" type="slidenum">
              <a:rPr lang="en-US" altLang="zh-CN" smtClean="0"/>
              <a:pPr/>
              <a:t>14</a:t>
            </a:fld>
            <a:endParaRPr lang="en-US" altLang="zh-CN" smtClean="0"/>
          </a:p>
        </p:txBody>
      </p:sp>
      <p:sp>
        <p:nvSpPr>
          <p:cNvPr id="13" name="TextBox 12"/>
          <p:cNvSpPr txBox="1"/>
          <p:nvPr/>
        </p:nvSpPr>
        <p:spPr>
          <a:xfrm>
            <a:off x="4038600" y="5300246"/>
            <a:ext cx="4448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Schneider et al. (2004) </a:t>
            </a:r>
            <a:r>
              <a:rPr lang="en-US" sz="1600" i="1" dirty="0" smtClean="0"/>
              <a:t>NAR</a:t>
            </a:r>
            <a:r>
              <a:rPr lang="en-US" sz="1600" dirty="0" smtClean="0"/>
              <a:t>, </a:t>
            </a:r>
            <a:r>
              <a:rPr lang="en-US" sz="1600" b="1" dirty="0" smtClean="0"/>
              <a:t>32</a:t>
            </a:r>
            <a:r>
              <a:rPr lang="en-US" sz="1600" dirty="0" smtClean="0"/>
              <a:t>, 1667-1677.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1219200" y="579120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AII-RNA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514600" y="579120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A-RNA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25149" y="1295400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2133600" y="1295400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3276600" y="1295400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4495800" y="1295400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5410200" y="1295400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6400800" y="1295400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1066800" y="2362200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2362200" y="2362200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3657600" y="2362200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4800600" y="2362200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10</a:t>
            </a:r>
            <a:endParaRPr 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5867400" y="2362200"/>
            <a:ext cx="34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11</a:t>
            </a:r>
            <a:endParaRPr 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6934200" y="2362200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12</a:t>
            </a:r>
            <a:endParaRPr 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143000" y="3429000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13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2362200" y="3429000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14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3429000" y="3429000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15</a:t>
            </a:r>
            <a:endParaRPr 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4572000" y="3429000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16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5562600" y="3429000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17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6629400" y="3429000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18</a:t>
            </a:r>
            <a:endParaRPr 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1143000" y="4724400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19</a:t>
            </a:r>
            <a:endParaRPr 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2362200" y="4724400"/>
            <a:ext cx="355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20</a:t>
            </a:r>
            <a:endParaRPr lang="en-US" sz="1200" dirty="0"/>
          </a:p>
        </p:txBody>
      </p:sp>
      <p:sp>
        <p:nvSpPr>
          <p:cNvPr id="34" name="Rectangle 33"/>
          <p:cNvSpPr/>
          <p:nvPr/>
        </p:nvSpPr>
        <p:spPr>
          <a:xfrm>
            <a:off x="1066800" y="1295400"/>
            <a:ext cx="7010400" cy="342900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0" y="2362200"/>
            <a:ext cx="91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Non</a:t>
            </a:r>
          </a:p>
          <a:p>
            <a:pPr algn="ctr"/>
            <a:r>
              <a:rPr lang="en-US" dirty="0" smtClean="0"/>
              <a:t>A-RNA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1066800"/>
          </a:xfrm>
        </p:spPr>
        <p:txBody>
          <a:bodyPr/>
          <a:lstStyle/>
          <a:p>
            <a:r>
              <a:rPr lang="en-US" sz="1800" b="1" dirty="0" smtClean="0"/>
              <a:t>I. BASE STEPS</a:t>
            </a:r>
            <a:r>
              <a:rPr lang="en-US" sz="1800" dirty="0" smtClean="0"/>
              <a:t>: Clustering techniques I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Simple example on hierarchical clustering.</a:t>
            </a:r>
            <a:br>
              <a:rPr lang="en-US" dirty="0" smtClean="0"/>
            </a:br>
            <a:r>
              <a:rPr lang="en-US" dirty="0" smtClean="0"/>
              <a:t>Consensus clustering uses idea of branch consensus.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10/26/10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2286000"/>
            <a:ext cx="2438400" cy="20952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472" y="3194050"/>
            <a:ext cx="2105328" cy="17589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590800"/>
            <a:ext cx="2633764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9200" y="4507468"/>
            <a:ext cx="980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Dataset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038600" y="4507468"/>
            <a:ext cx="1775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Distance matrix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manhattan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477000" y="5117068"/>
            <a:ext cx="2532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Group using a method.</a:t>
            </a:r>
          </a:p>
          <a:p>
            <a:pPr algn="ctr"/>
            <a:r>
              <a:rPr lang="en-US" dirty="0" smtClean="0"/>
              <a:t>(average linkage)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399" y="1668488"/>
            <a:ext cx="2743201" cy="12555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I. BASE STEPS</a:t>
            </a:r>
            <a:r>
              <a:rPr lang="en-US" sz="1800" dirty="0" smtClean="0"/>
              <a:t>: Clustering techniques II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Validation using scores which quantify compactness, connectedness, and separation.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10/26/10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069" y="1371600"/>
            <a:ext cx="5168931" cy="4876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" y="1981200"/>
            <a:ext cx="30183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k</a:t>
            </a:r>
            <a:r>
              <a:rPr lang="en-US" dirty="0" smtClean="0"/>
              <a:t>=3 is more compact</a:t>
            </a:r>
          </a:p>
          <a:p>
            <a:r>
              <a:rPr lang="en-US" dirty="0" smtClean="0"/>
              <a:t>and separated than others.</a:t>
            </a:r>
          </a:p>
          <a:p>
            <a:r>
              <a:rPr lang="en-US" dirty="0" smtClean="0"/>
              <a:t>Scores such as Dunn Index </a:t>
            </a:r>
          </a:p>
          <a:p>
            <a:r>
              <a:rPr lang="en-US" dirty="0" smtClean="0"/>
              <a:t>and </a:t>
            </a:r>
            <a:r>
              <a:rPr lang="en-US" i="1" dirty="0" smtClean="0"/>
              <a:t>ASW</a:t>
            </a:r>
            <a:r>
              <a:rPr lang="en-US" dirty="0" smtClean="0"/>
              <a:t>, quantify this. 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1000" y="3600271"/>
            <a:ext cx="30842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k</a:t>
            </a:r>
            <a:r>
              <a:rPr lang="en-US" dirty="0" smtClean="0"/>
              <a:t>=2 is more connected.</a:t>
            </a:r>
          </a:p>
          <a:p>
            <a:r>
              <a:rPr lang="en-US" dirty="0" err="1" smtClean="0"/>
              <a:t>Conectedness</a:t>
            </a:r>
            <a:r>
              <a:rPr lang="en-US" dirty="0" smtClean="0"/>
              <a:t> decreases</a:t>
            </a:r>
          </a:p>
          <a:p>
            <a:r>
              <a:rPr lang="en-US" dirty="0" smtClean="0"/>
              <a:t>progressively as the number</a:t>
            </a:r>
          </a:p>
          <a:p>
            <a:r>
              <a:rPr lang="en-US" dirty="0" smtClean="0"/>
              <a:t>of clusters increases.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ollage2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1266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124200" y="5105400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A-RNA</a:t>
            </a:r>
            <a:endParaRPr 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46CCFFB6-06D5-9346-9398-85ADF7906A45}" type="datetime1">
              <a:rPr lang="en-US" smtClean="0"/>
              <a:pPr/>
              <a:t>10/26/10</a:t>
            </a:fld>
            <a:endParaRPr lang="en-US" altLang="zh-CN" smtClean="0"/>
          </a:p>
        </p:txBody>
      </p:sp>
      <p:sp>
        <p:nvSpPr>
          <p:cNvPr id="327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BABBE22-9CE9-D542-9A76-34C325E377D4}" type="slidenum">
              <a:rPr lang="en-US" altLang="zh-CN" smtClean="0"/>
              <a:pPr/>
              <a:t>18</a:t>
            </a:fld>
            <a:endParaRPr lang="en-US" altLang="zh-CN" smtClean="0"/>
          </a:p>
        </p:txBody>
      </p:sp>
      <p:sp>
        <p:nvSpPr>
          <p:cNvPr id="32773" name="Title 4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066800"/>
          </a:xfrm>
        </p:spPr>
        <p:txBody>
          <a:bodyPr/>
          <a:lstStyle/>
          <a:p>
            <a:pPr algn="l"/>
            <a:r>
              <a:rPr lang="en-US" sz="1800" b="1" dirty="0" smtClean="0"/>
              <a:t>I. 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Only a small fraction ~ 30 % of </a:t>
            </a:r>
            <a:r>
              <a:rPr lang="en-US" dirty="0" err="1" smtClean="0"/>
              <a:t>dinucleotide</a:t>
            </a:r>
            <a:r>
              <a:rPr lang="en-US" dirty="0" smtClean="0"/>
              <a:t> step conformations are represented in the ribosome. </a:t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2600"/>
            <a:ext cx="4754730" cy="3581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859" y="1828800"/>
            <a:ext cx="4190067" cy="2438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00600" y="4648200"/>
            <a:ext cx="434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parentheses percentages of </a:t>
            </a:r>
          </a:p>
          <a:p>
            <a:r>
              <a:rPr lang="en-US" dirty="0" err="1" smtClean="0"/>
              <a:t>confomer</a:t>
            </a:r>
            <a:r>
              <a:rPr lang="en-US" dirty="0" smtClean="0"/>
              <a:t> groups found in the 23S</a:t>
            </a:r>
          </a:p>
          <a:p>
            <a:r>
              <a:rPr lang="en-US" dirty="0" smtClean="0"/>
              <a:t>subunit of the ribosome, PDB_ID: 1JJ2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b="1" dirty="0" smtClean="0"/>
              <a:t>I. 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Instead of picking any clustering methodology we use the </a:t>
            </a:r>
            <a:r>
              <a:rPr lang="en-US" dirty="0" err="1" smtClean="0"/>
              <a:t>clValid</a:t>
            </a:r>
            <a:r>
              <a:rPr lang="en-US" dirty="0" smtClean="0"/>
              <a:t> R package for cluster validation.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10/26/10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6781800" y="4267200"/>
            <a:ext cx="1976748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Validation Scores</a:t>
            </a:r>
          </a:p>
          <a:p>
            <a:r>
              <a:rPr lang="en-US" sz="1600" dirty="0" smtClean="0"/>
              <a:t>Dunn Index large</a:t>
            </a:r>
          </a:p>
          <a:p>
            <a:r>
              <a:rPr lang="en-US" sz="1600" strike="sngStrike" dirty="0" smtClean="0"/>
              <a:t>Connectivity small</a:t>
            </a:r>
          </a:p>
          <a:p>
            <a:r>
              <a:rPr lang="en-US" sz="1600" strike="sngStrike" dirty="0" smtClean="0"/>
              <a:t>Silhouette large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092043" y="2520043"/>
            <a:ext cx="1360714" cy="1524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665859" y="2221468"/>
            <a:ext cx="2173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Clustering methods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22480" y="477721"/>
            <a:ext cx="4460709" cy="64008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My neck </a:t>
            </a:r>
            <a:r>
              <a:rPr lang="en-US" dirty="0" err="1" smtClean="0"/>
              <a:t>o</a:t>
            </a:r>
            <a:r>
              <a:rPr lang="en-US" dirty="0" smtClean="0"/>
              <a:t>’ the woods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10/26/10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1295400"/>
            <a:ext cx="4953000" cy="4953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962400"/>
            <a:ext cx="5439508" cy="2209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1295400"/>
            <a:ext cx="3149600" cy="2362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295399"/>
            <a:ext cx="1905000" cy="2539007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10" idx="3"/>
          </p:cNvCxnSpPr>
          <p:nvPr/>
        </p:nvCxnSpPr>
        <p:spPr>
          <a:xfrm flipV="1">
            <a:off x="5740400" y="1828800"/>
            <a:ext cx="2108200" cy="656843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5400000" flipH="1" flipV="1">
            <a:off x="5753100" y="3009900"/>
            <a:ext cx="2133600" cy="2057400"/>
          </a:xfrm>
          <a:prstGeom prst="straightConnector1">
            <a:avLst/>
          </a:prstGeom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01830"/>
            <a:ext cx="7696200" cy="4946570"/>
          </a:xfrm>
          <a:prstGeom prst="rect">
            <a:avLst/>
          </a:prstGeom>
        </p:spPr>
      </p:pic>
      <p:sp>
        <p:nvSpPr>
          <p:cNvPr id="3686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7D1C4634-AC01-E743-ACD6-C6108308E2AC}" type="datetime1">
              <a:rPr lang="en-US" smtClean="0"/>
              <a:pPr/>
              <a:t>10/26/10</a:t>
            </a:fld>
            <a:endParaRPr lang="en-US" altLang="zh-CN" smtClean="0"/>
          </a:p>
        </p:txBody>
      </p:sp>
      <p:sp>
        <p:nvSpPr>
          <p:cNvPr id="368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821BD18-5E31-CC4C-9753-61AEC2784C9B}" type="slidenum">
              <a:rPr lang="en-US" altLang="zh-CN" smtClean="0"/>
              <a:pPr/>
              <a:t>20</a:t>
            </a:fld>
            <a:endParaRPr lang="en-US" altLang="zh-CN" smtClean="0"/>
          </a:p>
        </p:txBody>
      </p:sp>
      <p:sp>
        <p:nvSpPr>
          <p:cNvPr id="3686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b="1" dirty="0" smtClean="0"/>
              <a:t>I. 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Selecting A-RNA and non-A-RNA-like datasets using distance to canonical A-RNA parameters.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29544" y="1295400"/>
            <a:ext cx="980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71% (1956)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2915329" y="1295400"/>
            <a:ext cx="8946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29% (797)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6F73149-8F7E-644C-A723-D221D9AA7040}" type="datetime1">
              <a:rPr lang="en-US" smtClean="0"/>
              <a:pPr/>
              <a:t>10/26/10</a:t>
            </a:fld>
            <a:endParaRPr lang="en-US" altLang="zh-CN" smtClean="0"/>
          </a:p>
        </p:txBody>
      </p:sp>
      <p:sp>
        <p:nvSpPr>
          <p:cNvPr id="378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366B5F6-3586-074A-AF78-A4745374A933}" type="slidenum">
              <a:rPr lang="en-US" altLang="zh-CN" smtClean="0"/>
              <a:pPr/>
              <a:t>21</a:t>
            </a:fld>
            <a:endParaRPr lang="en-US" altLang="zh-CN" smtClean="0"/>
          </a:p>
        </p:txBody>
      </p:sp>
      <p:sp>
        <p:nvSpPr>
          <p:cNvPr id="37893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I. 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 the non-A-RNA-like </a:t>
            </a:r>
            <a:r>
              <a:rPr lang="en-US" dirty="0" err="1" smtClean="0"/>
              <a:t>dinucleotide</a:t>
            </a:r>
            <a:r>
              <a:rPr lang="en-US" dirty="0" smtClean="0"/>
              <a:t> steps the best clustering method is the hierarchical one. </a:t>
            </a:r>
            <a:r>
              <a:rPr lang="en-US" dirty="0" err="1" smtClean="0"/>
              <a:t>k</a:t>
            </a:r>
            <a:r>
              <a:rPr lang="en-US" dirty="0" smtClean="0"/>
              <a:t> =67.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87780" y="536221"/>
            <a:ext cx="4591049" cy="6414209"/>
          </a:xfrm>
          <a:prstGeom prst="rect">
            <a:avLst/>
          </a:prstGeom>
        </p:spPr>
      </p:pic>
      <p:sp>
        <p:nvSpPr>
          <p:cNvPr id="17" name="TextBox 6"/>
          <p:cNvSpPr txBox="1">
            <a:spLocks noChangeArrowheads="1"/>
          </p:cNvSpPr>
          <p:nvPr/>
        </p:nvSpPr>
        <p:spPr bwMode="auto">
          <a:xfrm>
            <a:off x="6781800" y="4267200"/>
            <a:ext cx="1976748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Validation Scores</a:t>
            </a:r>
          </a:p>
          <a:p>
            <a:r>
              <a:rPr lang="en-US" sz="1600" dirty="0" smtClean="0"/>
              <a:t>Dunn Index large</a:t>
            </a:r>
          </a:p>
          <a:p>
            <a:r>
              <a:rPr lang="en-US" sz="1600" strike="sngStrike" dirty="0" smtClean="0"/>
              <a:t>Connectivity small</a:t>
            </a:r>
          </a:p>
          <a:p>
            <a:r>
              <a:rPr lang="en-US" sz="1600" strike="sngStrike" dirty="0" smtClean="0"/>
              <a:t>Silhouette large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rcRect r="14400"/>
          <a:stretch>
            <a:fillRect/>
          </a:stretch>
        </p:blipFill>
        <p:spPr>
          <a:xfrm rot="5400000">
            <a:off x="7106666" y="2534665"/>
            <a:ext cx="1236989" cy="161848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665859" y="2221468"/>
            <a:ext cx="2173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Clustering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0D3CCE8C-B9B1-634C-96C2-98F97A9FE3BE}" type="datetime1">
              <a:rPr lang="en-US" smtClean="0"/>
              <a:pPr/>
              <a:t>10/26/10</a:t>
            </a:fld>
            <a:endParaRPr lang="en-US" altLang="zh-CN" smtClean="0"/>
          </a:p>
        </p:txBody>
      </p:sp>
      <p:sp>
        <p:nvSpPr>
          <p:cNvPr id="389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F4F37B4-0EF6-C84C-AEE5-8E3DF235CB85}" type="slidenum">
              <a:rPr lang="en-US" altLang="zh-CN" smtClean="0"/>
              <a:pPr/>
              <a:t>22</a:t>
            </a:fld>
            <a:endParaRPr lang="en-US" altLang="zh-CN" smtClean="0"/>
          </a:p>
        </p:txBody>
      </p:sp>
      <p:sp>
        <p:nvSpPr>
          <p:cNvPr id="38918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I. BASE STEPS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dirty="0" smtClean="0"/>
              <a:t>Non-A-RNA-like torsion angle conformers do not fill the full space of base geometries.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035" y="1981200"/>
            <a:ext cx="3924965" cy="3429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500" y="2349500"/>
            <a:ext cx="2527300" cy="2374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3178387"/>
            <a:ext cx="838200" cy="7078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4800" y="1524000"/>
            <a:ext cx="91563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 smtClean="0"/>
              <a:t>A-RNA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59220" y="1524000"/>
            <a:ext cx="216038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 smtClean="0"/>
              <a:t>17 non-A-RNA-like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48400" y="1524000"/>
            <a:ext cx="16209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 smtClean="0"/>
              <a:t>All non-ARNA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91200" y="5562600"/>
            <a:ext cx="2744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797 (~30% of 23S </a:t>
            </a:r>
            <a:r>
              <a:rPr lang="en-US" dirty="0" err="1" smtClean="0"/>
              <a:t>rRNA</a:t>
            </a:r>
            <a:r>
              <a:rPr lang="en-US" dirty="0" smtClean="0"/>
              <a:t>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AA0D9BED-70E5-7345-8A24-96D67ECE42DB}" type="datetime1">
              <a:rPr lang="en-US" smtClean="0"/>
              <a:pPr/>
              <a:t>10/26/10</a:t>
            </a:fld>
            <a:endParaRPr lang="en-US" altLang="zh-CN" smtClean="0"/>
          </a:p>
        </p:txBody>
      </p:sp>
      <p:sp>
        <p:nvSpPr>
          <p:cNvPr id="399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02A774A-FF08-044D-9DAD-CB853F5EDDB0}" type="slidenum">
              <a:rPr lang="en-US" altLang="zh-CN" smtClean="0"/>
              <a:pPr/>
              <a:t>23</a:t>
            </a:fld>
            <a:endParaRPr lang="en-US" altLang="zh-CN" smtClean="0"/>
          </a:p>
        </p:txBody>
      </p:sp>
      <p:sp>
        <p:nvSpPr>
          <p:cNvPr id="39941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I. 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17 Main Non-ARNA-Like Clusters with ten or more members compose 80% of all non-A-RNA steps.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55" y="1460912"/>
            <a:ext cx="1224723" cy="12776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978" y="1453419"/>
            <a:ext cx="1374047" cy="12851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5389" y="1457590"/>
            <a:ext cx="1392299" cy="12288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0153" y="1535984"/>
            <a:ext cx="1001299" cy="10576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9800" y="1548268"/>
            <a:ext cx="1130488" cy="10633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8236" y="1489196"/>
            <a:ext cx="1160487" cy="12414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534" y="3129057"/>
            <a:ext cx="1842320" cy="17757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64538" y="3317953"/>
            <a:ext cx="1545378" cy="13745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72213" y="3055217"/>
            <a:ext cx="1610194" cy="161019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91283" y="3175254"/>
            <a:ext cx="1541417" cy="12944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28028" y="3322934"/>
            <a:ext cx="1151609" cy="11593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56276" y="3193284"/>
            <a:ext cx="1393553" cy="13766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3434" y="4686797"/>
            <a:ext cx="1284822" cy="133300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06701" y="4790174"/>
            <a:ext cx="1441423" cy="115958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05053" y="4759862"/>
            <a:ext cx="1553374" cy="116076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42037" y="4759863"/>
            <a:ext cx="1427137" cy="111268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09901" y="4663701"/>
            <a:ext cx="1410132" cy="121957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38200" y="2596634"/>
            <a:ext cx="105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g2(12%)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209800" y="2596634"/>
            <a:ext cx="1040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g5(11%)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733800" y="2596634"/>
            <a:ext cx="92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g3(8%)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219393" y="2596634"/>
            <a:ext cx="92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g4(7%)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477000" y="2596634"/>
            <a:ext cx="92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g7(6%)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696200" y="2596634"/>
            <a:ext cx="92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g1(6%)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838200" y="4419600"/>
            <a:ext cx="92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g9(5%)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209800" y="4419600"/>
            <a:ext cx="105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g16(4%)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733800" y="4419600"/>
            <a:ext cx="1040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g11(4%)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105400" y="4419600"/>
            <a:ext cx="105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g14(4%)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400800" y="4419600"/>
            <a:ext cx="105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g13(3%)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7696200" y="4419600"/>
            <a:ext cx="105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g17(3%)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62000" y="5873234"/>
            <a:ext cx="92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g8(2%)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271615" y="5873234"/>
            <a:ext cx="105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g22(2%)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657600" y="5873234"/>
            <a:ext cx="105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g33(2%)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105400" y="5873234"/>
            <a:ext cx="105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g23(1%)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477000" y="5873234"/>
            <a:ext cx="105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g32(1%)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ACT II</a:t>
            </a:r>
          </a:p>
        </p:txBody>
      </p:sp>
      <p:sp>
        <p:nvSpPr>
          <p:cNvPr id="40963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Base-pairs in RNA helical regions</a:t>
            </a:r>
          </a:p>
        </p:txBody>
      </p:sp>
      <p:sp>
        <p:nvSpPr>
          <p:cNvPr id="4096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E4D7CE9-7D10-734C-8F99-66F7B5DE219F}" type="datetime1">
              <a:rPr lang="en-US" smtClean="0"/>
              <a:pPr/>
              <a:t>10/26/10</a:t>
            </a:fld>
            <a:endParaRPr lang="en-US" altLang="zh-CN" smtClean="0"/>
          </a:p>
        </p:txBody>
      </p:sp>
      <p:sp>
        <p:nvSpPr>
          <p:cNvPr id="4096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FB575C6-EC77-474A-904C-99E61042E39D}" type="slidenum">
              <a:rPr lang="en-US" altLang="zh-CN" smtClean="0"/>
              <a:pPr/>
              <a:t>24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II. BASE PAIRS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Helical regions in 3DNA can be continuous and quasi-continuous.</a:t>
            </a:r>
            <a:endParaRPr lang="en-US" dirty="0"/>
          </a:p>
        </p:txBody>
      </p:sp>
      <p:sp>
        <p:nvSpPr>
          <p:cNvPr id="4198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A7118D1B-18E4-FD47-BA86-AF54D452A0EB}" type="datetime1">
              <a:rPr lang="en-US" smtClean="0"/>
              <a:pPr/>
              <a:t>10/26/10</a:t>
            </a:fld>
            <a:endParaRPr lang="en-US" altLang="zh-CN" smtClean="0"/>
          </a:p>
        </p:txBody>
      </p:sp>
      <p:sp>
        <p:nvSpPr>
          <p:cNvPr id="4198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91A9EF7-30CE-D64B-BD25-D1EE262CD09F}" type="slidenum">
              <a:rPr lang="en-US" altLang="zh-CN" smtClean="0"/>
              <a:pPr/>
              <a:t>25</a:t>
            </a:fld>
            <a:endParaRPr lang="en-US" altLang="zh-CN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371600"/>
            <a:ext cx="1079500" cy="375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1371600"/>
            <a:ext cx="1066800" cy="37211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90403" y="5410200"/>
            <a:ext cx="2776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Continuous helical region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800600" y="5410200"/>
            <a:ext cx="3405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Quasi-continuous helical region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FAA3DDE-338A-5C48-9A6E-EFEE818EDD7C}" type="datetime1">
              <a:rPr lang="en-US" smtClean="0"/>
              <a:pPr/>
              <a:t>10/26/10</a:t>
            </a:fld>
            <a:endParaRPr lang="en-US" altLang="zh-CN" smtClean="0"/>
          </a:p>
        </p:txBody>
      </p:sp>
      <p:sp>
        <p:nvSpPr>
          <p:cNvPr id="4301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68335B7-E49E-2D4F-B7F3-4515C2252B40}" type="slidenum">
              <a:rPr lang="en-US" altLang="zh-CN" smtClean="0"/>
              <a:pPr/>
              <a:t>26</a:t>
            </a:fld>
            <a:endParaRPr lang="en-US" altLang="zh-CN" smtClean="0"/>
          </a:p>
        </p:txBody>
      </p:sp>
      <p:sp>
        <p:nvSpPr>
          <p:cNvPr id="43013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II. BASE PAIRS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Partially non-redundant RNA dataset is GC rich.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43014" name="TextBox 5"/>
          <p:cNvSpPr txBox="1">
            <a:spLocks noChangeArrowheads="1"/>
          </p:cNvSpPr>
          <p:nvPr/>
        </p:nvSpPr>
        <p:spPr bwMode="auto">
          <a:xfrm>
            <a:off x="1888718" y="5543490"/>
            <a:ext cx="515961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 smtClean="0"/>
              <a:t>Helices composed of 3 base-pairs or more </a:t>
            </a:r>
            <a:endParaRPr lang="en-US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28800"/>
            <a:ext cx="6444176" cy="350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BB2D5A84-7F60-D645-A2CD-26DE8BD23201}" type="datetime1">
              <a:rPr lang="en-US" smtClean="0"/>
              <a:pPr/>
              <a:t>10/26/10</a:t>
            </a:fld>
            <a:endParaRPr lang="en-US" altLang="zh-CN" smtClean="0"/>
          </a:p>
        </p:txBody>
      </p:sp>
      <p:sp>
        <p:nvSpPr>
          <p:cNvPr id="450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9D074E9-FB63-874C-91BF-B39967C15206}" type="slidenum">
              <a:rPr lang="en-US" altLang="zh-CN" smtClean="0"/>
              <a:pPr/>
              <a:t>27</a:t>
            </a:fld>
            <a:endParaRPr lang="en-US" altLang="zh-CN" smtClean="0"/>
          </a:p>
        </p:txBody>
      </p:sp>
      <p:sp>
        <p:nvSpPr>
          <p:cNvPr id="45061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II. BASE PAIRS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Seven predominant base-pairs in RNA helical regions make up to 90% of all base-pairs.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51191" y="620409"/>
            <a:ext cx="4593617" cy="6096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0" y="2123182"/>
            <a:ext cx="31048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 subscript the percentage</a:t>
            </a:r>
          </a:p>
          <a:p>
            <a:r>
              <a:rPr lang="en-US" sz="1600" dirty="0" smtClean="0"/>
              <a:t>of base-pair structures which </a:t>
            </a:r>
          </a:p>
          <a:p>
            <a:r>
              <a:rPr lang="en-US" sz="1600" dirty="0" smtClean="0"/>
              <a:t>comply to the hydrogen bonding</a:t>
            </a:r>
          </a:p>
          <a:p>
            <a:r>
              <a:rPr lang="en-US" sz="1600" dirty="0" smtClean="0"/>
              <a:t>pattern shown in column II.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6096000" y="3657600"/>
            <a:ext cx="27398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 parentheses the standard</a:t>
            </a:r>
          </a:p>
          <a:p>
            <a:r>
              <a:rPr lang="en-US" sz="1600" dirty="0" smtClean="0"/>
              <a:t>deviations for the atomic</a:t>
            </a:r>
          </a:p>
          <a:p>
            <a:r>
              <a:rPr lang="en-US" sz="1600" dirty="0" smtClean="0"/>
              <a:t>distances of the hydrogen</a:t>
            </a:r>
          </a:p>
          <a:p>
            <a:r>
              <a:rPr lang="en-US" sz="1600" dirty="0" smtClean="0"/>
              <a:t>bonding patterns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sevenpair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5400000">
            <a:off x="2100073" y="566926"/>
            <a:ext cx="4953001" cy="6409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II. BASE PAIRS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Non-canonical base-pairs are more deformable than canonical base-pairs.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10/26/10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BF106B78-87E9-7D4D-A2F4-66A67B2F2E9A}" type="datetime1">
              <a:rPr lang="en-US" smtClean="0"/>
              <a:pPr/>
              <a:t>10/26/10</a:t>
            </a:fld>
            <a:endParaRPr lang="en-US" altLang="zh-CN" smtClean="0"/>
          </a:p>
        </p:txBody>
      </p:sp>
      <p:sp>
        <p:nvSpPr>
          <p:cNvPr id="481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8565769-4868-1441-B3DF-96A6F8311703}" type="slidenum">
              <a:rPr lang="en-US" altLang="zh-CN" smtClean="0"/>
              <a:pPr/>
              <a:t>29</a:t>
            </a:fld>
            <a:endParaRPr lang="en-US" altLang="zh-CN" smtClean="0"/>
          </a:p>
        </p:txBody>
      </p:sp>
      <p:sp>
        <p:nvSpPr>
          <p:cNvPr id="4813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II. BASE PAIRS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Most deformed base-pairs seem as oversized or undersized pieces in a puzzle.</a:t>
            </a:r>
          </a:p>
        </p:txBody>
      </p:sp>
      <p:pic>
        <p:nvPicPr>
          <p:cNvPr id="48133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3742107" y="2277695"/>
            <a:ext cx="2057398" cy="466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4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5400000">
            <a:off x="3777961" y="-260639"/>
            <a:ext cx="1524000" cy="5550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Program</a:t>
            </a:r>
          </a:p>
        </p:txBody>
      </p:sp>
      <p:sp>
        <p:nvSpPr>
          <p:cNvPr id="18435" name="Content Placehold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 smtClean="0"/>
              <a:t>Opening Act</a:t>
            </a:r>
          </a:p>
          <a:p>
            <a:pPr lvl="1"/>
            <a:r>
              <a:rPr lang="en-US" sz="2000" b="1" dirty="0" smtClean="0"/>
              <a:t>THE CHALLENGE</a:t>
            </a:r>
            <a:r>
              <a:rPr lang="en-US" sz="2000" dirty="0" smtClean="0"/>
              <a:t>: How does RNA fold? </a:t>
            </a:r>
          </a:p>
          <a:p>
            <a:r>
              <a:rPr lang="en-US" sz="1800" b="1" dirty="0" smtClean="0"/>
              <a:t>Act I</a:t>
            </a:r>
          </a:p>
          <a:p>
            <a:pPr lvl="1"/>
            <a:r>
              <a:rPr lang="en-US" sz="2000" b="1" dirty="0" smtClean="0"/>
              <a:t>RNA BASE STEPS</a:t>
            </a:r>
            <a:r>
              <a:rPr lang="en-US" sz="2000" dirty="0" smtClean="0"/>
              <a:t>: </a:t>
            </a:r>
            <a:r>
              <a:rPr lang="en-US" sz="2000" dirty="0" err="1" smtClean="0"/>
              <a:t>Dinucleotide</a:t>
            </a:r>
            <a:r>
              <a:rPr lang="en-US" sz="2000" dirty="0" smtClean="0"/>
              <a:t> step classification using single-stranded base step parameters.</a:t>
            </a:r>
          </a:p>
          <a:p>
            <a:r>
              <a:rPr lang="en-US" sz="1800" b="1" dirty="0" smtClean="0"/>
              <a:t>Act II. </a:t>
            </a:r>
          </a:p>
          <a:p>
            <a:pPr lvl="1"/>
            <a:r>
              <a:rPr lang="en-US" sz="2000" b="1" dirty="0" smtClean="0"/>
              <a:t>RNA BASE PAIRS</a:t>
            </a:r>
            <a:r>
              <a:rPr lang="en-US" sz="2000" dirty="0" smtClean="0"/>
              <a:t>: Base pairs in RNA helical regions.</a:t>
            </a:r>
          </a:p>
          <a:p>
            <a:r>
              <a:rPr lang="en-US" sz="1800" b="1" dirty="0" smtClean="0"/>
              <a:t>Act III</a:t>
            </a:r>
          </a:p>
          <a:p>
            <a:pPr lvl="1"/>
            <a:r>
              <a:rPr lang="en-US" sz="2000" b="1" dirty="0" smtClean="0"/>
              <a:t>RNA BASE PAIR STEPS</a:t>
            </a:r>
            <a:r>
              <a:rPr lang="en-US" sz="2000" dirty="0" smtClean="0"/>
              <a:t>: From local to global properties in RNA with the aid of rigid-blocks.</a:t>
            </a:r>
          </a:p>
          <a:p>
            <a:r>
              <a:rPr lang="en-US" sz="1800" b="1" dirty="0" smtClean="0"/>
              <a:t>Act IV</a:t>
            </a:r>
          </a:p>
          <a:p>
            <a:pPr lvl="1"/>
            <a:r>
              <a:rPr lang="en-US" sz="2000" b="1" dirty="0" smtClean="0"/>
              <a:t>RNA STRUCTURAL MOTIFS</a:t>
            </a:r>
            <a:r>
              <a:rPr lang="en-US" sz="2000" dirty="0" smtClean="0"/>
              <a:t>: RNA structural motifs identification using rigid-blocks.</a:t>
            </a:r>
          </a:p>
          <a:p>
            <a:r>
              <a:rPr lang="en-US" sz="1800" b="1" dirty="0" smtClean="0"/>
              <a:t>Finale</a:t>
            </a:r>
          </a:p>
          <a:p>
            <a:endParaRPr lang="en-US" dirty="0" smtClean="0"/>
          </a:p>
        </p:txBody>
      </p:sp>
      <p:sp>
        <p:nvSpPr>
          <p:cNvPr id="1843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2F971BF-70F1-7446-8A2A-D2F1F7FC84F6}" type="datetime1">
              <a:rPr lang="en-US" smtClean="0"/>
              <a:pPr/>
              <a:t>10/26/10</a:t>
            </a:fld>
            <a:endParaRPr lang="en-US" altLang="zh-CN" smtClean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10CBACA-441E-1A4D-B7B7-A0726DBFA639}" type="slidenum">
              <a:rPr lang="en-US" altLang="zh-CN" smtClean="0"/>
              <a:pPr/>
              <a:t>3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ACT III</a:t>
            </a:r>
          </a:p>
        </p:txBody>
      </p:sp>
      <p:sp>
        <p:nvSpPr>
          <p:cNvPr id="4915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Base-pair-steps in RNA helical regions and RNA global properties</a:t>
            </a:r>
          </a:p>
        </p:txBody>
      </p:sp>
      <p:sp>
        <p:nvSpPr>
          <p:cNvPr id="4915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982B636-96CF-174D-AEF0-21675D1C992A}" type="datetime1">
              <a:rPr lang="en-US" smtClean="0"/>
              <a:pPr/>
              <a:t>10/26/10</a:t>
            </a:fld>
            <a:endParaRPr lang="en-US" altLang="zh-CN" smtClean="0"/>
          </a:p>
        </p:txBody>
      </p:sp>
      <p:sp>
        <p:nvSpPr>
          <p:cNvPr id="4915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3635F56-B40C-8B4C-BFA4-B0E38BF2505C}" type="slidenum">
              <a:rPr lang="en-US" altLang="zh-CN" smtClean="0"/>
              <a:pPr/>
              <a:t>30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III. BASE PAIR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21 unique base-pair steps formed by canonical Watson-Crick base-pairs and G</a:t>
            </a:r>
            <a:r>
              <a:rPr lang="en-US" baseline="30000" dirty="0" smtClean="0"/>
              <a:t>.</a:t>
            </a:r>
            <a:r>
              <a:rPr lang="en-US" dirty="0" smtClean="0"/>
              <a:t>U wobble.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10/26/10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295400"/>
            <a:ext cx="4953000" cy="495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74D1416-AF58-3B48-BED3-D1FA99885AB9}" type="datetime1">
              <a:rPr lang="en-US" smtClean="0"/>
              <a:pPr/>
              <a:t>10/26/10</a:t>
            </a:fld>
            <a:endParaRPr lang="en-US" altLang="zh-CN" smtClean="0"/>
          </a:p>
        </p:txBody>
      </p:sp>
      <p:sp>
        <p:nvSpPr>
          <p:cNvPr id="501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435FFE3-87FB-5F4A-A15D-35343791FC3E}" type="slidenum">
              <a:rPr lang="en-US" altLang="zh-CN" smtClean="0"/>
              <a:pPr/>
              <a:t>32</a:t>
            </a:fld>
            <a:endParaRPr lang="en-US" altLang="zh-CN" smtClean="0"/>
          </a:p>
        </p:txBody>
      </p:sp>
      <p:sp>
        <p:nvSpPr>
          <p:cNvPr id="50181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III. BASE PAIR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RNA base-pair-steps in helical regions are still few when non-canonicals are considered.</a:t>
            </a:r>
          </a:p>
        </p:txBody>
      </p:sp>
      <p:sp>
        <p:nvSpPr>
          <p:cNvPr id="50182" name="TextBox 5"/>
          <p:cNvSpPr txBox="1">
            <a:spLocks noChangeArrowheads="1"/>
          </p:cNvSpPr>
          <p:nvPr/>
        </p:nvSpPr>
        <p:spPr bwMode="auto">
          <a:xfrm>
            <a:off x="762000" y="1371600"/>
            <a:ext cx="7502379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Not all possible combinations of base-pairs into base-pair steps</a:t>
            </a:r>
          </a:p>
          <a:p>
            <a:r>
              <a:rPr lang="en-US" dirty="0" smtClean="0"/>
              <a:t>are found in the studied helical regions. </a:t>
            </a:r>
          </a:p>
          <a:p>
            <a:r>
              <a:rPr lang="en-US" dirty="0" smtClean="0"/>
              <a:t>Sheared A</a:t>
            </a:r>
            <a:r>
              <a:rPr lang="en-US" baseline="30000" dirty="0" smtClean="0"/>
              <a:t>.</a:t>
            </a:r>
            <a:r>
              <a:rPr lang="en-US" dirty="0" smtClean="0"/>
              <a:t>G and </a:t>
            </a:r>
            <a:r>
              <a:rPr lang="en-US" dirty="0" err="1" smtClean="0"/>
              <a:t>U</a:t>
            </a:r>
            <a:r>
              <a:rPr lang="en-US" baseline="30000" dirty="0" err="1" smtClean="0"/>
              <a:t>.</a:t>
            </a:r>
            <a:r>
              <a:rPr lang="en-US" dirty="0" err="1" smtClean="0"/>
              <a:t>Uw</a:t>
            </a:r>
            <a:r>
              <a:rPr lang="en-US" dirty="0" smtClean="0"/>
              <a:t> stand-out.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967215" y="-416330"/>
            <a:ext cx="3240315" cy="91747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981200" y="5726668"/>
            <a:ext cx="5226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Number of base-pair steps in RNA helical regions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28600" y="3048000"/>
            <a:ext cx="2438400" cy="838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52400" y="2971800"/>
            <a:ext cx="3657600" cy="1295400"/>
          </a:xfrm>
          <a:prstGeom prst="rect">
            <a:avLst/>
          </a:prstGeom>
          <a:noFill/>
          <a:ln w="31750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886200" y="2971800"/>
            <a:ext cx="457200" cy="228600"/>
          </a:xfrm>
          <a:prstGeom prst="rect">
            <a:avLst/>
          </a:prstGeom>
          <a:noFill/>
          <a:ln w="25400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19800" y="3200400"/>
            <a:ext cx="381000" cy="228600"/>
          </a:xfrm>
          <a:prstGeom prst="rect">
            <a:avLst/>
          </a:prstGeom>
          <a:noFill/>
          <a:ln w="25400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516037A-2830-5D42-93DC-9167704AE50F}" type="datetime1">
              <a:rPr lang="en-US" smtClean="0"/>
              <a:pPr/>
              <a:t>10/26/10</a:t>
            </a:fld>
            <a:endParaRPr lang="en-US" altLang="zh-CN" smtClean="0"/>
          </a:p>
        </p:txBody>
      </p:sp>
      <p:sp>
        <p:nvSpPr>
          <p:cNvPr id="512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DA152CD-86AE-6C4E-B580-0D01A72D40C3}" type="slidenum">
              <a:rPr lang="en-US" altLang="zh-CN" smtClean="0"/>
              <a:pPr/>
              <a:t>33</a:t>
            </a:fld>
            <a:endParaRPr lang="en-US" altLang="zh-CN" smtClean="0"/>
          </a:p>
        </p:txBody>
      </p:sp>
      <p:sp>
        <p:nvSpPr>
          <p:cNvPr id="5120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III. BASE PAIR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RNA base-pair-steps parameters in helical regions and energy contours. The </a:t>
            </a:r>
            <a:r>
              <a:rPr lang="en-US" dirty="0" err="1" smtClean="0"/>
              <a:t>rnasteps</a:t>
            </a:r>
            <a:r>
              <a:rPr lang="en-US" dirty="0" smtClean="0"/>
              <a:t> website.</a:t>
            </a:r>
          </a:p>
        </p:txBody>
      </p:sp>
      <p:sp>
        <p:nvSpPr>
          <p:cNvPr id="51206" name="TextBox 6"/>
          <p:cNvSpPr txBox="1">
            <a:spLocks noChangeArrowheads="1"/>
          </p:cNvSpPr>
          <p:nvPr/>
        </p:nvSpPr>
        <p:spPr bwMode="auto">
          <a:xfrm>
            <a:off x="2362200" y="2895600"/>
            <a:ext cx="437624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hlinkClick r:id="rId2"/>
              </a:rPr>
              <a:t>http://rnasteps.rutgers.edu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Intermezzo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294D83-AE7E-2145-9F40-0F36971C7994}" type="datetime1">
              <a:rPr lang="en-US" smtClean="0"/>
              <a:pPr>
                <a:defRPr/>
              </a:pPr>
              <a:t>10/26/10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24CF1C9-CB7F-964B-A68F-F6D9F73E0C68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III. BASE PAIR STEPS</a:t>
            </a:r>
            <a:r>
              <a:rPr lang="en-US" sz="1800" dirty="0" smtClean="0"/>
              <a:t> – GLOBAL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Knowledge of adjacent base-pair steps makes it possible to make up a larger polymer.</a:t>
            </a:r>
            <a:endParaRPr lang="en-US" dirty="0"/>
          </a:p>
        </p:txBody>
      </p:sp>
      <p:sp>
        <p:nvSpPr>
          <p:cNvPr id="5530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079E650D-25B3-B74F-BF76-BC163C8554F6}" type="datetime1">
              <a:rPr lang="en-US" smtClean="0"/>
              <a:pPr/>
              <a:t>10/26/10</a:t>
            </a:fld>
            <a:endParaRPr lang="en-US" altLang="zh-CN" smtClean="0"/>
          </a:p>
        </p:txBody>
      </p:sp>
      <p:sp>
        <p:nvSpPr>
          <p:cNvPr id="5530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47D2D96-33D2-0F4B-BF98-B76CEB14BEBF}" type="slidenum">
              <a:rPr lang="en-US" altLang="zh-CN" smtClean="0"/>
              <a:pPr/>
              <a:t>35</a:t>
            </a:fld>
            <a:endParaRPr lang="en-US" altLang="zh-CN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447800"/>
            <a:ext cx="3308350" cy="3549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3886200"/>
            <a:ext cx="5869783" cy="1524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30978" y="2076271"/>
            <a:ext cx="34172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 average base-pair-step</a:t>
            </a:r>
          </a:p>
          <a:p>
            <a:r>
              <a:rPr lang="en-US" dirty="0" smtClean="0"/>
              <a:t>parameter values from</a:t>
            </a:r>
          </a:p>
          <a:p>
            <a:r>
              <a:rPr lang="en-US" b="1" dirty="0" err="1" smtClean="0"/>
              <a:t>RNAsteps.rutgers.edu</a:t>
            </a:r>
            <a:r>
              <a:rPr lang="en-US" dirty="0" smtClean="0"/>
              <a:t> we can </a:t>
            </a:r>
          </a:p>
          <a:p>
            <a:r>
              <a:rPr lang="en-US" dirty="0" smtClean="0"/>
              <a:t>model larger polymers.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III. BASE PAIRS STEPS</a:t>
            </a:r>
            <a:r>
              <a:rPr lang="en-US" sz="1800" dirty="0" smtClean="0"/>
              <a:t> – GLOBAL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RNA sequence has subtle effects on the structure of RNA.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10/26/10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3022600" cy="38680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51" y="1492250"/>
            <a:ext cx="1371549" cy="39179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1" y="1551749"/>
            <a:ext cx="4572000" cy="385845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2000" y="5574268"/>
            <a:ext cx="173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Homopolymers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733800" y="5562600"/>
            <a:ext cx="2044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Block Copolymers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III. BASE PAIR STEPS</a:t>
            </a:r>
            <a:r>
              <a:rPr lang="en-US" sz="1800" dirty="0" smtClean="0"/>
              <a:t> – GLOBAL</a:t>
            </a:r>
            <a:br>
              <a:rPr lang="en-US" sz="1800" dirty="0" smtClean="0"/>
            </a:br>
            <a:r>
              <a:rPr lang="en-US" dirty="0" smtClean="0"/>
              <a:t>Global properties of polymer chains. Persistence length </a:t>
            </a:r>
            <a:r>
              <a:rPr lang="en-US" i="1" dirty="0" smtClean="0">
                <a:latin typeface="Times New Roman"/>
                <a:cs typeface="Times New Roman"/>
              </a:rPr>
              <a:t>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734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B63B6E56-0DFF-B745-9163-2FA907DC8869}" type="datetime1">
              <a:rPr lang="en-US" smtClean="0"/>
              <a:pPr/>
              <a:t>10/26/10</a:t>
            </a:fld>
            <a:endParaRPr lang="en-US" altLang="zh-CN" smtClean="0"/>
          </a:p>
        </p:txBody>
      </p:sp>
      <p:sp>
        <p:nvSpPr>
          <p:cNvPr id="5734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14BB35A-F8FF-974A-A354-73A4DA0393F7}" type="slidenum">
              <a:rPr lang="en-US" altLang="zh-CN" smtClean="0"/>
              <a:pPr/>
              <a:t>37</a:t>
            </a:fld>
            <a:endParaRPr lang="en-US" altLang="zh-CN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667000"/>
            <a:ext cx="5029200" cy="3416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638300"/>
            <a:ext cx="7239000" cy="800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10000" y="1219200"/>
            <a:ext cx="1531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Porod-Kratky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B1728D70-305A-6843-B7AE-A32E43A0CA19}" type="datetime1">
              <a:rPr lang="en-US" smtClean="0"/>
              <a:pPr/>
              <a:t>10/26/10</a:t>
            </a:fld>
            <a:endParaRPr lang="en-US" altLang="zh-CN" smtClean="0"/>
          </a:p>
        </p:txBody>
      </p:sp>
      <p:sp>
        <p:nvSpPr>
          <p:cNvPr id="583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0372B78-4786-2E4F-9881-66493DC82FEB}" type="slidenum">
              <a:rPr lang="en-US" altLang="zh-CN" smtClean="0"/>
              <a:pPr/>
              <a:t>38</a:t>
            </a:fld>
            <a:endParaRPr lang="en-US" altLang="zh-CN" smtClean="0"/>
          </a:p>
        </p:txBody>
      </p:sp>
      <p:sp>
        <p:nvSpPr>
          <p:cNvPr id="58373" name="Title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66800"/>
          </a:xfrm>
        </p:spPr>
        <p:txBody>
          <a:bodyPr/>
          <a:lstStyle/>
          <a:p>
            <a:r>
              <a:rPr lang="en-US" sz="1800" b="1" dirty="0" smtClean="0"/>
              <a:t>III. BASE PAIR STEPS</a:t>
            </a:r>
            <a:r>
              <a:rPr lang="en-US" sz="1800" dirty="0" smtClean="0"/>
              <a:t> – GLOBAL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There might be sequence dependence on the</a:t>
            </a:r>
            <a:br>
              <a:rPr lang="en-US" dirty="0" smtClean="0"/>
            </a:br>
            <a:r>
              <a:rPr lang="en-US" dirty="0" smtClean="0"/>
              <a:t>persistence length. </a:t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329" y="1295400"/>
            <a:ext cx="6233071" cy="489461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3505200"/>
            <a:ext cx="26340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Experimental values</a:t>
            </a:r>
          </a:p>
          <a:p>
            <a:pPr>
              <a:buFontTx/>
              <a:buChar char="-"/>
            </a:pPr>
            <a:r>
              <a:rPr lang="en-US" sz="1400" dirty="0" smtClean="0"/>
              <a:t>Cyan and magenta Hagerman</a:t>
            </a:r>
          </a:p>
          <a:p>
            <a:pPr>
              <a:buFontTx/>
              <a:buChar char="-"/>
            </a:pPr>
            <a:r>
              <a:rPr lang="en-US" sz="1400" dirty="0" smtClean="0"/>
              <a:t>Purple and yellow </a:t>
            </a:r>
            <a:r>
              <a:rPr lang="en-US" sz="1400" dirty="0" err="1" smtClean="0"/>
              <a:t>Abels</a:t>
            </a:r>
            <a:r>
              <a:rPr lang="en-US" sz="1400" dirty="0" smtClean="0"/>
              <a:t> et al.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C9CF0D50-9999-AB46-AF5E-F4F34D7F0B29}" type="datetime1">
              <a:rPr lang="en-US" smtClean="0"/>
              <a:pPr/>
              <a:t>10/26/10</a:t>
            </a:fld>
            <a:endParaRPr lang="en-US" altLang="zh-CN" smtClean="0"/>
          </a:p>
        </p:txBody>
      </p:sp>
      <p:sp>
        <p:nvSpPr>
          <p:cNvPr id="593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8D2181A-4589-EE4C-B004-8A4EE7B3AF20}" type="slidenum">
              <a:rPr lang="en-US" altLang="zh-CN" smtClean="0"/>
              <a:pPr/>
              <a:t>39</a:t>
            </a:fld>
            <a:endParaRPr lang="en-US" altLang="zh-CN" smtClean="0"/>
          </a:p>
        </p:txBody>
      </p:sp>
      <p:pic>
        <p:nvPicPr>
          <p:cNvPr id="59396" name="Picture 3" descr="curved_and_step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1295400"/>
            <a:ext cx="6378575" cy="49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III. BASE PAIR STEPS</a:t>
            </a:r>
            <a:r>
              <a:rPr lang="en-US" sz="1800" dirty="0" smtClean="0"/>
              <a:t> – GLOBAL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Surprisingly some RNA polymeric chains appear to be curved.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Opening ACT</a:t>
            </a:r>
          </a:p>
        </p:txBody>
      </p:sp>
      <p:sp>
        <p:nvSpPr>
          <p:cNvPr id="27651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CHALLENGE:</a:t>
            </a:r>
          </a:p>
          <a:p>
            <a:r>
              <a:rPr lang="en-US" dirty="0" smtClean="0"/>
              <a:t>How does RNA fold?</a:t>
            </a:r>
          </a:p>
          <a:p>
            <a:r>
              <a:rPr lang="en-US" dirty="0" smtClean="0"/>
              <a:t>Is this an easy or hard problem?</a:t>
            </a:r>
          </a:p>
        </p:txBody>
      </p:sp>
      <p:sp>
        <p:nvSpPr>
          <p:cNvPr id="2765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24A7EB16-8E9D-F842-BF10-FBF6BEE897A0}" type="datetime1">
              <a:rPr lang="en-US" smtClean="0"/>
              <a:pPr/>
              <a:t>10/26/10</a:t>
            </a:fld>
            <a:endParaRPr lang="en-US" altLang="zh-CN" smtClean="0"/>
          </a:p>
        </p:txBody>
      </p:sp>
      <p:sp>
        <p:nvSpPr>
          <p:cNvPr id="2765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25439E3-46EE-0D46-9CAA-8316368F74E6}" type="slidenum">
              <a:rPr lang="en-US" altLang="zh-CN" smtClean="0"/>
              <a:pPr/>
              <a:t>4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91D0D56E-F110-4149-B279-1ACF81FF3DC4}" type="datetime1">
              <a:rPr lang="en-US" smtClean="0"/>
              <a:pPr/>
              <a:t>10/26/10</a:t>
            </a:fld>
            <a:endParaRPr lang="en-US" altLang="zh-CN" smtClean="0"/>
          </a:p>
        </p:txBody>
      </p:sp>
      <p:sp>
        <p:nvSpPr>
          <p:cNvPr id="614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CE2F381-790C-B246-AB4B-800A8FCA1696}" type="slidenum">
              <a:rPr lang="en-US" altLang="zh-CN" smtClean="0"/>
              <a:pPr/>
              <a:t>40</a:t>
            </a:fld>
            <a:endParaRPr lang="en-US" altLang="zh-CN" smtClean="0"/>
          </a:p>
        </p:txBody>
      </p:sp>
      <p:sp>
        <p:nvSpPr>
          <p:cNvPr id="61444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III. BASE PAIR STEPS</a:t>
            </a:r>
            <a:r>
              <a:rPr lang="en-US" sz="1800" dirty="0" smtClean="0"/>
              <a:t> – GLOBAL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poly r(AC)</a:t>
            </a:r>
            <a:r>
              <a:rPr lang="en-US" baseline="-25000" dirty="0" smtClean="0"/>
              <a:t>3</a:t>
            </a:r>
            <a:r>
              <a:rPr lang="en-US" dirty="0" smtClean="0"/>
              <a:t>G</a:t>
            </a:r>
            <a:r>
              <a:rPr lang="en-US" baseline="-25000" dirty="0" smtClean="0"/>
              <a:t>5 </a:t>
            </a:r>
            <a:r>
              <a:rPr lang="en-US" dirty="0" err="1" smtClean="0">
                <a:latin typeface="Wingdings" charset="2"/>
                <a:ea typeface="Wingdings" charset="2"/>
                <a:cs typeface="Wingdings" charset="2"/>
              </a:rPr>
              <a:t></a:t>
            </a:r>
            <a:r>
              <a:rPr lang="en-US" dirty="0" smtClean="0"/>
              <a:t> poly rC</a:t>
            </a:r>
            <a:r>
              <a:rPr lang="en-US" baseline="-25000" dirty="0" smtClean="0"/>
              <a:t>5</a:t>
            </a:r>
            <a:r>
              <a:rPr lang="en-US" dirty="0" smtClean="0"/>
              <a:t>(GU)</a:t>
            </a:r>
            <a:r>
              <a:rPr lang="en-US" baseline="-25000" dirty="0" smtClean="0"/>
              <a:t>3</a:t>
            </a:r>
            <a:br>
              <a:rPr lang="en-US" baseline="-25000" dirty="0" smtClean="0"/>
            </a:br>
            <a:endParaRPr lang="en-US" dirty="0" smtClean="0"/>
          </a:p>
        </p:txBody>
      </p:sp>
      <p:pic>
        <p:nvPicPr>
          <p:cNvPr id="6" name="curvemovie.mov">
            <a:hlinkClick r:id="" action="ppaction://media"/>
          </p:cNvPr>
          <p:cNvPicPr/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09600" y="1371600"/>
            <a:ext cx="8077200" cy="46339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6415538-C055-284A-94B2-784F6EA7B825}" type="datetime1">
              <a:rPr lang="en-US" smtClean="0"/>
              <a:pPr/>
              <a:t>10/26/10</a:t>
            </a:fld>
            <a:endParaRPr lang="en-US" altLang="zh-CN" smtClean="0"/>
          </a:p>
        </p:txBody>
      </p:sp>
      <p:sp>
        <p:nvSpPr>
          <p:cNvPr id="624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E1EE238-4710-E546-914D-17ADBB3CAD62}" type="slidenum">
              <a:rPr lang="en-US" altLang="zh-CN" smtClean="0"/>
              <a:pPr/>
              <a:t>41</a:t>
            </a:fld>
            <a:endParaRPr lang="en-US" altLang="zh-CN" smtClean="0"/>
          </a:p>
        </p:txBody>
      </p:sp>
      <p:sp>
        <p:nvSpPr>
          <p:cNvPr id="6246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III. BASE PAIR STEPS</a:t>
            </a:r>
            <a:r>
              <a:rPr lang="en-US" sz="1800" dirty="0" smtClean="0"/>
              <a:t> – GLOBAL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Modelled</a:t>
            </a:r>
            <a:r>
              <a:rPr lang="en-US" dirty="0" smtClean="0"/>
              <a:t> vs. Experimental </a:t>
            </a:r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range with Hagerman, higher than </a:t>
            </a:r>
            <a:r>
              <a:rPr lang="en-US" dirty="0" err="1" smtClean="0"/>
              <a:t>Abels</a:t>
            </a:r>
            <a:r>
              <a:rPr lang="en-US" dirty="0" smtClean="0"/>
              <a:t> et al.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2470" name="TextBox 5"/>
          <p:cNvSpPr txBox="1">
            <a:spLocks noChangeArrowheads="1"/>
          </p:cNvSpPr>
          <p:nvPr/>
        </p:nvSpPr>
        <p:spPr bwMode="auto">
          <a:xfrm>
            <a:off x="914400" y="4648200"/>
            <a:ext cx="74676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Persistence length derived from X-</a:t>
            </a:r>
            <a:r>
              <a:rPr lang="en-US" dirty="0"/>
              <a:t>ray </a:t>
            </a:r>
            <a:r>
              <a:rPr lang="en-US" dirty="0" smtClean="0"/>
              <a:t>structure analysis suggests than </a:t>
            </a:r>
            <a:r>
              <a:rPr lang="en-US" dirty="0"/>
              <a:t>RNA is stiffer </a:t>
            </a:r>
            <a:r>
              <a:rPr lang="en-US" dirty="0" smtClean="0"/>
              <a:t>than DNA and in the range of Hagerman but slightly higher than </a:t>
            </a:r>
            <a:r>
              <a:rPr lang="en-US" dirty="0" err="1" smtClean="0"/>
              <a:t>Abels</a:t>
            </a:r>
            <a:r>
              <a:rPr lang="en-US" dirty="0" smtClean="0"/>
              <a:t> and Dekker.</a:t>
            </a:r>
          </a:p>
          <a:p>
            <a:r>
              <a:rPr lang="en-US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905000"/>
            <a:ext cx="6711403" cy="243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ACT IV</a:t>
            </a:r>
          </a:p>
        </p:txBody>
      </p:sp>
      <p:sp>
        <p:nvSpPr>
          <p:cNvPr id="63491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Finding RNA structural motifs using base step parameters.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AD691E4B-EFFC-BE4F-A6E7-489140234A40}" type="datetime1">
              <a:rPr lang="en-US" smtClean="0"/>
              <a:pPr/>
              <a:t>10/26/10</a:t>
            </a:fld>
            <a:endParaRPr lang="en-US" altLang="zh-CN" smtClean="0"/>
          </a:p>
        </p:txBody>
      </p:sp>
      <p:sp>
        <p:nvSpPr>
          <p:cNvPr id="6349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EC8D266-0B92-3847-8823-144FE2233EE3}" type="slidenum">
              <a:rPr lang="en-US" altLang="zh-CN" smtClean="0"/>
              <a:pPr/>
              <a:t>42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4254DC3-0128-0447-A576-518180810530}" type="datetime1">
              <a:rPr lang="en-US" smtClean="0"/>
              <a:pPr/>
              <a:t>10/26/10</a:t>
            </a:fld>
            <a:endParaRPr lang="en-US" altLang="zh-CN" smtClean="0"/>
          </a:p>
        </p:txBody>
      </p:sp>
      <p:sp>
        <p:nvSpPr>
          <p:cNvPr id="645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C43E757-3CC4-DD4D-9EA5-D5E6820B320F}" type="slidenum">
              <a:rPr lang="en-US" altLang="zh-CN" smtClean="0"/>
              <a:pPr/>
              <a:t>43</a:t>
            </a:fld>
            <a:endParaRPr lang="en-US" altLang="zh-CN" smtClean="0"/>
          </a:p>
        </p:txBody>
      </p:sp>
      <p:pic>
        <p:nvPicPr>
          <p:cNvPr id="64516" name="Picture 3" descr="getGNRA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86400" y="1295400"/>
            <a:ext cx="2541588" cy="488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IV. RNA STRUCTURAL MOTIFS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getMotif</a:t>
            </a:r>
            <a:r>
              <a:rPr lang="en-US" dirty="0" smtClean="0"/>
              <a:t>: A simple program to find RNA motifs based on single stranded base step parameters.</a:t>
            </a:r>
          </a:p>
        </p:txBody>
      </p:sp>
      <p:sp>
        <p:nvSpPr>
          <p:cNvPr id="64518" name="TextBox 5"/>
          <p:cNvSpPr txBox="1">
            <a:spLocks noChangeArrowheads="1"/>
          </p:cNvSpPr>
          <p:nvPr/>
        </p:nvSpPr>
        <p:spPr bwMode="auto">
          <a:xfrm>
            <a:off x="990600" y="2590800"/>
            <a:ext cx="422657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err="1" smtClean="0"/>
              <a:t>getMotif</a:t>
            </a:r>
            <a:r>
              <a:rPr lang="en-US" dirty="0" smtClean="0"/>
              <a:t> uses a seed of single-stranded</a:t>
            </a:r>
          </a:p>
          <a:p>
            <a:r>
              <a:rPr lang="en-US" dirty="0" smtClean="0"/>
              <a:t>base step parameters to apply a sliding </a:t>
            </a:r>
          </a:p>
          <a:p>
            <a:r>
              <a:rPr lang="en-US" dirty="0" smtClean="0"/>
              <a:t>window technique to localize RNA </a:t>
            </a:r>
          </a:p>
          <a:p>
            <a:r>
              <a:rPr lang="en-US" dirty="0" smtClean="0"/>
              <a:t>structural motifs in any RNA structure</a:t>
            </a:r>
          </a:p>
          <a:p>
            <a:r>
              <a:rPr lang="en-US" dirty="0" smtClean="0"/>
              <a:t>given in </a:t>
            </a:r>
            <a:r>
              <a:rPr lang="en-US" dirty="0" err="1" smtClean="0"/>
              <a:t>pdb</a:t>
            </a:r>
            <a:r>
              <a:rPr lang="en-US" dirty="0" smtClean="0"/>
              <a:t> format.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956D296-2487-5543-B3AB-2A4E7F6E2923}" type="datetime1">
              <a:rPr lang="en-US" smtClean="0"/>
              <a:pPr/>
              <a:t>10/26/10</a:t>
            </a:fld>
            <a:endParaRPr lang="en-US" altLang="zh-CN" smtClean="0"/>
          </a:p>
        </p:txBody>
      </p:sp>
      <p:sp>
        <p:nvSpPr>
          <p:cNvPr id="655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7FEBB45-AF8C-B94A-AB0E-74D13B1D25C5}" type="slidenum">
              <a:rPr lang="en-US" altLang="zh-CN" smtClean="0"/>
              <a:pPr/>
              <a:t>44</a:t>
            </a:fld>
            <a:endParaRPr lang="en-US" altLang="zh-CN" smtClean="0"/>
          </a:p>
        </p:txBody>
      </p:sp>
      <p:pic>
        <p:nvPicPr>
          <p:cNvPr id="65540" name="Picture 3" descr="gnra21L2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514600"/>
            <a:ext cx="409829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41" name="Title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66800"/>
          </a:xfrm>
        </p:spPr>
        <p:txBody>
          <a:bodyPr/>
          <a:lstStyle/>
          <a:p>
            <a:r>
              <a:rPr lang="en-US" sz="1800" b="1" dirty="0" smtClean="0"/>
              <a:t>IV. RNA STRUCTURAL MOTIFS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Testing the </a:t>
            </a:r>
            <a:r>
              <a:rPr lang="en-US" dirty="0" err="1" smtClean="0"/>
              <a:t>getMotif</a:t>
            </a:r>
            <a:r>
              <a:rPr lang="en-US" dirty="0" smtClean="0"/>
              <a:t> program using the GNRA </a:t>
            </a:r>
            <a:r>
              <a:rPr lang="en-US" dirty="0" err="1" smtClean="0"/>
              <a:t>Tetraloop</a:t>
            </a:r>
            <a:r>
              <a:rPr lang="en-US" dirty="0" smtClean="0"/>
              <a:t> Motif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65542" name="TextBox 5"/>
          <p:cNvSpPr txBox="1">
            <a:spLocks noChangeArrowheads="1"/>
          </p:cNvSpPr>
          <p:nvPr/>
        </p:nvSpPr>
        <p:spPr bwMode="auto">
          <a:xfrm>
            <a:off x="609600" y="1371600"/>
            <a:ext cx="350608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GNRA</a:t>
            </a:r>
            <a:r>
              <a:rPr lang="en-US" dirty="0" smtClean="0"/>
              <a:t> </a:t>
            </a:r>
            <a:r>
              <a:rPr lang="en-US" dirty="0" err="1"/>
              <a:t>t</a:t>
            </a:r>
            <a:r>
              <a:rPr lang="en-US" dirty="0" err="1" smtClean="0"/>
              <a:t>etraloop</a:t>
            </a:r>
            <a:r>
              <a:rPr lang="en-US" dirty="0" smtClean="0"/>
              <a:t> </a:t>
            </a:r>
            <a:r>
              <a:rPr lang="en-US" dirty="0"/>
              <a:t>provides</a:t>
            </a:r>
            <a:endParaRPr lang="en-US" dirty="0" smtClean="0"/>
          </a:p>
          <a:p>
            <a:r>
              <a:rPr lang="en-US" dirty="0"/>
              <a:t>g</a:t>
            </a:r>
            <a:r>
              <a:rPr lang="en-US" dirty="0" smtClean="0"/>
              <a:t>ood </a:t>
            </a:r>
            <a:r>
              <a:rPr lang="en-US" dirty="0"/>
              <a:t>“toy” </a:t>
            </a:r>
            <a:r>
              <a:rPr lang="en-US" dirty="0" smtClean="0"/>
              <a:t>model to test </a:t>
            </a:r>
            <a:r>
              <a:rPr lang="en-US" dirty="0" err="1" smtClean="0"/>
              <a:t>getMotif</a:t>
            </a:r>
            <a:endParaRPr lang="en-US" dirty="0"/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22538" y="2743200"/>
            <a:ext cx="4321462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5181600" y="1371600"/>
            <a:ext cx="395688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The first step in GNRA is quite far</a:t>
            </a:r>
          </a:p>
          <a:p>
            <a:r>
              <a:rPr lang="en-US" dirty="0" smtClean="0"/>
              <a:t>from canonical A-RNA. NR, and RA</a:t>
            </a:r>
          </a:p>
          <a:p>
            <a:r>
              <a:rPr lang="en-US" dirty="0" smtClean="0"/>
              <a:t>Steps are closer save for having</a:t>
            </a:r>
          </a:p>
          <a:p>
            <a:r>
              <a:rPr lang="en-US" dirty="0" smtClean="0"/>
              <a:t>Greater slide and being over-twisted.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638800" y="2971800"/>
            <a:ext cx="3505200" cy="7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4267200"/>
            <a:ext cx="2603500" cy="1587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E6165F06-BE71-2145-8777-8D8755F67AB7}" type="datetime1">
              <a:rPr lang="en-US" smtClean="0"/>
              <a:pPr/>
              <a:t>10/26/10</a:t>
            </a:fld>
            <a:endParaRPr lang="en-US" altLang="zh-CN" smtClean="0"/>
          </a:p>
        </p:txBody>
      </p:sp>
      <p:sp>
        <p:nvSpPr>
          <p:cNvPr id="675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958ABFD-CAEA-BB4C-9E1B-FDBFA8F30B5B}" type="slidenum">
              <a:rPr lang="en-US" altLang="zh-CN" smtClean="0"/>
              <a:pPr/>
              <a:t>45</a:t>
            </a:fld>
            <a:endParaRPr lang="en-US" altLang="zh-CN" smtClean="0"/>
          </a:p>
        </p:txBody>
      </p:sp>
      <p:pic>
        <p:nvPicPr>
          <p:cNvPr id="67588" name="Picture 3" descr="gnrahist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200" y="1371600"/>
            <a:ext cx="4800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IV. RNA STRUCTURAL MOTIFS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Sum of differences score for a sliding window finds potential GNRA </a:t>
            </a:r>
            <a:r>
              <a:rPr lang="en-US" dirty="0" err="1" smtClean="0"/>
              <a:t>tetraloop</a:t>
            </a:r>
            <a:r>
              <a:rPr lang="en-US" dirty="0" smtClean="0"/>
              <a:t> motif candidates.</a:t>
            </a:r>
          </a:p>
        </p:txBody>
      </p:sp>
      <p:sp>
        <p:nvSpPr>
          <p:cNvPr id="67590" name="TextBox 5"/>
          <p:cNvSpPr txBox="1">
            <a:spLocks noChangeArrowheads="1"/>
          </p:cNvSpPr>
          <p:nvPr/>
        </p:nvSpPr>
        <p:spPr bwMode="auto">
          <a:xfrm>
            <a:off x="304800" y="3200400"/>
            <a:ext cx="391416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Sum of difference score for the large</a:t>
            </a:r>
          </a:p>
          <a:p>
            <a:r>
              <a:rPr lang="en-US" dirty="0" err="1" smtClean="0"/>
              <a:t>subunuit</a:t>
            </a:r>
            <a:r>
              <a:rPr lang="en-US" dirty="0" smtClean="0"/>
              <a:t> of the ribosome, </a:t>
            </a:r>
          </a:p>
          <a:p>
            <a:r>
              <a:rPr lang="en-US" dirty="0" smtClean="0"/>
              <a:t>PDB_ID:1FFK, compared to the </a:t>
            </a:r>
          </a:p>
          <a:p>
            <a:r>
              <a:rPr lang="en-US" dirty="0" smtClean="0"/>
              <a:t>GNRA </a:t>
            </a:r>
            <a:r>
              <a:rPr lang="en-US" dirty="0" err="1" smtClean="0"/>
              <a:t>tetraloops</a:t>
            </a:r>
            <a:r>
              <a:rPr lang="en-US" dirty="0" smtClean="0"/>
              <a:t> base steps</a:t>
            </a:r>
            <a:r>
              <a:rPr lang="en-US" dirty="0"/>
              <a:t>.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A55C386F-E0EF-8444-9B42-1B9F558E64B2}" type="datetime1">
              <a:rPr lang="en-US" smtClean="0"/>
              <a:pPr/>
              <a:t>10/26/10</a:t>
            </a:fld>
            <a:endParaRPr lang="en-US" altLang="zh-CN" smtClean="0"/>
          </a:p>
        </p:txBody>
      </p:sp>
      <p:sp>
        <p:nvSpPr>
          <p:cNvPr id="686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360E8A6-9941-BA4F-B4B0-95B09DC81B47}" type="slidenum">
              <a:rPr lang="en-US" altLang="zh-CN" smtClean="0"/>
              <a:pPr/>
              <a:t>46</a:t>
            </a:fld>
            <a:endParaRPr lang="en-US" altLang="zh-CN" smtClean="0"/>
          </a:p>
        </p:txBody>
      </p:sp>
      <p:sp>
        <p:nvSpPr>
          <p:cNvPr id="68613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458200" cy="1066800"/>
          </a:xfrm>
        </p:spPr>
        <p:txBody>
          <a:bodyPr/>
          <a:lstStyle/>
          <a:p>
            <a:r>
              <a:rPr lang="en-US" sz="1800" b="1" dirty="0" smtClean="0"/>
              <a:t>IV. RNA STRUCTURAL MOTIFS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sum of differences score between single stranded base steps recognizes two GNRA groups.</a:t>
            </a:r>
          </a:p>
        </p:txBody>
      </p:sp>
      <p:sp>
        <p:nvSpPr>
          <p:cNvPr id="68614" name="TextBox 5"/>
          <p:cNvSpPr txBox="1">
            <a:spLocks noChangeArrowheads="1"/>
          </p:cNvSpPr>
          <p:nvPr/>
        </p:nvSpPr>
        <p:spPr bwMode="auto">
          <a:xfrm>
            <a:off x="76200" y="2693075"/>
            <a:ext cx="3886200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GNRA recognizes two GNRA-like</a:t>
            </a:r>
          </a:p>
          <a:p>
            <a:r>
              <a:rPr lang="en-US" dirty="0" smtClean="0"/>
              <a:t>motifs.</a:t>
            </a:r>
          </a:p>
          <a:p>
            <a:endParaRPr lang="en-US" dirty="0" smtClean="0"/>
          </a:p>
          <a:p>
            <a:r>
              <a:rPr lang="en-US" dirty="0" smtClean="0"/>
              <a:t>In blue the “canonical” GNRA </a:t>
            </a:r>
            <a:r>
              <a:rPr lang="en-US" dirty="0" err="1" smtClean="0"/>
              <a:t>tetraloop</a:t>
            </a:r>
            <a:r>
              <a:rPr lang="en-US" dirty="0" smtClean="0"/>
              <a:t> motif. In red the </a:t>
            </a:r>
            <a:r>
              <a:rPr lang="en-US" dirty="0" err="1" smtClean="0"/>
              <a:t>lonepair</a:t>
            </a:r>
            <a:r>
              <a:rPr lang="en-US" dirty="0" smtClean="0"/>
              <a:t> </a:t>
            </a:r>
            <a:r>
              <a:rPr lang="en-US" dirty="0" err="1" smtClean="0"/>
              <a:t>triloop</a:t>
            </a:r>
            <a:r>
              <a:rPr lang="en-US" dirty="0" smtClean="0"/>
              <a:t> motif.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467600" y="1676400"/>
            <a:ext cx="1018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Group II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81600" y="1676400"/>
            <a:ext cx="9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Group I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2209800"/>
            <a:ext cx="2526228" cy="16830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1916" y="2133600"/>
            <a:ext cx="2585884" cy="22267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751" y="4173900"/>
            <a:ext cx="2482849" cy="19256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D2EF81F5-A04C-0D41-B43C-7F1AF61D87A9}" type="datetime1">
              <a:rPr lang="en-US" smtClean="0"/>
              <a:pPr/>
              <a:t>10/26/10</a:t>
            </a:fld>
            <a:endParaRPr lang="en-US" altLang="zh-CN" smtClean="0"/>
          </a:p>
        </p:txBody>
      </p:sp>
      <p:sp>
        <p:nvSpPr>
          <p:cNvPr id="6963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CD4BB1B-1BF2-C540-8EC5-F3802F06A2AB}" type="slidenum">
              <a:rPr lang="en-US" altLang="zh-CN" smtClean="0"/>
              <a:pPr/>
              <a:t>47</a:t>
            </a:fld>
            <a:endParaRPr lang="en-US" altLang="zh-CN" smtClean="0"/>
          </a:p>
        </p:txBody>
      </p:sp>
      <p:sp>
        <p:nvSpPr>
          <p:cNvPr id="6963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IV. RNA STRUCTURAL MOTIFS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Group II candidate is the lone-pair </a:t>
            </a:r>
            <a:r>
              <a:rPr lang="en-US" dirty="0" err="1" smtClean="0"/>
              <a:t>triloop</a:t>
            </a:r>
            <a:r>
              <a:rPr lang="en-US" dirty="0" smtClean="0"/>
              <a:t> motif, or a composite GNRA motif.</a:t>
            </a:r>
          </a:p>
        </p:txBody>
      </p:sp>
      <p:sp>
        <p:nvSpPr>
          <p:cNvPr id="69638" name="TextBox 5"/>
          <p:cNvSpPr txBox="1">
            <a:spLocks noChangeArrowheads="1"/>
          </p:cNvSpPr>
          <p:nvPr/>
        </p:nvSpPr>
        <p:spPr bwMode="auto">
          <a:xfrm>
            <a:off x="533400" y="4800600"/>
            <a:ext cx="83820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The GNRA-like candidates apparently lacking the sheared G</a:t>
            </a:r>
            <a:r>
              <a:rPr lang="en-US" baseline="30000" dirty="0" smtClean="0"/>
              <a:t>.</a:t>
            </a:r>
            <a:r>
              <a:rPr lang="en-US" dirty="0" smtClean="0"/>
              <a:t>A base-pair, form a </a:t>
            </a:r>
            <a:r>
              <a:rPr lang="en-US" dirty="0" err="1" smtClean="0"/>
              <a:t>lonepair</a:t>
            </a:r>
            <a:r>
              <a:rPr lang="en-US" dirty="0" smtClean="0"/>
              <a:t> </a:t>
            </a:r>
            <a:r>
              <a:rPr lang="en-US" dirty="0" err="1" smtClean="0"/>
              <a:t>triloop</a:t>
            </a:r>
            <a:r>
              <a:rPr lang="en-US" dirty="0" smtClean="0"/>
              <a:t> motif, which is just a structural GNRA motif, with a non-sequential closing base-pair.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95400"/>
            <a:ext cx="2895400" cy="3276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199" y="1371599"/>
            <a:ext cx="4875779" cy="32004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FINALE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dirty="0" smtClean="0"/>
              <a:t>Conclusions</a:t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Rigid-body analysis reveals missing conformations on classification of RNA </a:t>
            </a:r>
            <a:r>
              <a:rPr lang="en-US" dirty="0" err="1" smtClean="0"/>
              <a:t>dinucleotide</a:t>
            </a:r>
            <a:r>
              <a:rPr lang="en-US" dirty="0" smtClean="0"/>
              <a:t> steps which can be classified using rigid-body parameters.</a:t>
            </a:r>
          </a:p>
          <a:p>
            <a:pPr lvl="1"/>
            <a:r>
              <a:rPr lang="en-US" dirty="0" smtClean="0"/>
              <a:t>Base pairs in RNA helical regions in X-ray structures arrange in seven predominant types.</a:t>
            </a:r>
          </a:p>
          <a:p>
            <a:pPr lvl="1"/>
            <a:r>
              <a:rPr lang="en-US" dirty="0" err="1" smtClean="0"/>
              <a:t>Modelling</a:t>
            </a:r>
            <a:r>
              <a:rPr lang="en-US" dirty="0" smtClean="0"/>
              <a:t> using rigid bodies gives surprising results of RNA curving with specific sequences.</a:t>
            </a:r>
            <a:endParaRPr lang="en-US" strike="sngStrike" dirty="0" smtClean="0"/>
          </a:p>
          <a:p>
            <a:pPr lvl="1"/>
            <a:r>
              <a:rPr lang="en-US" dirty="0" smtClean="0"/>
              <a:t>A new software for finding RNA motifs based on rigid-body parameters successfully finds the GNRA motifs and the closely related lone-pair </a:t>
            </a:r>
            <a:r>
              <a:rPr lang="en-US" dirty="0" err="1" smtClean="0"/>
              <a:t>triloop</a:t>
            </a:r>
            <a:r>
              <a:rPr lang="en-US" dirty="0" smtClean="0"/>
              <a:t> motif.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10/26/10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FINALE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dirty="0" smtClean="0"/>
              <a:t>Future and developing work. </a:t>
            </a: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371600"/>
            <a:ext cx="9067800" cy="4648200"/>
          </a:xfrm>
        </p:spPr>
        <p:txBody>
          <a:bodyPr/>
          <a:lstStyle/>
          <a:p>
            <a:r>
              <a:rPr lang="en-US" dirty="0" smtClean="0"/>
              <a:t>Expand </a:t>
            </a:r>
            <a:r>
              <a:rPr lang="en-US" b="1" dirty="0" err="1" smtClean="0"/>
              <a:t>RNAsteps.rutgers.edu</a:t>
            </a:r>
            <a:r>
              <a:rPr lang="en-US" dirty="0" smtClean="0"/>
              <a:t> to periodically synchronize its data with the PDB in an automated fashion. </a:t>
            </a:r>
          </a:p>
          <a:p>
            <a:r>
              <a:rPr lang="en-US" dirty="0" smtClean="0"/>
              <a:t>Construction of a dataset of base-step parameters for known RNA motifs to be used in the </a:t>
            </a:r>
            <a:r>
              <a:rPr lang="en-US" dirty="0" err="1" smtClean="0"/>
              <a:t>getMotif</a:t>
            </a:r>
            <a:r>
              <a:rPr lang="en-US" dirty="0" smtClean="0"/>
              <a:t> software.</a:t>
            </a:r>
          </a:p>
          <a:p>
            <a:r>
              <a:rPr lang="en-US" dirty="0" smtClean="0"/>
              <a:t>Migrating the </a:t>
            </a:r>
            <a:r>
              <a:rPr lang="en-US" dirty="0" err="1" smtClean="0"/>
              <a:t>getMotif</a:t>
            </a:r>
            <a:r>
              <a:rPr lang="en-US" dirty="0" smtClean="0"/>
              <a:t> fully to python.</a:t>
            </a:r>
          </a:p>
          <a:p>
            <a:r>
              <a:rPr lang="en-US" dirty="0" smtClean="0"/>
              <a:t>Develop a web-based front end to </a:t>
            </a:r>
            <a:r>
              <a:rPr lang="en-US" dirty="0" err="1" smtClean="0"/>
              <a:t>getMotif</a:t>
            </a:r>
            <a:r>
              <a:rPr lang="en-US" dirty="0" smtClean="0"/>
              <a:t>.</a:t>
            </a:r>
          </a:p>
          <a:p>
            <a:r>
              <a:rPr lang="en-US" dirty="0" smtClean="0"/>
              <a:t>Develop a code for computing rigid-body parameters thinking of helical regions as rigid-bodies.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10/26/10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V="1">
            <a:off x="4546600" y="2463800"/>
            <a:ext cx="2209800" cy="2921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CHALLENGE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dirty="0" smtClean="0"/>
              <a:t>What is RNA?</a:t>
            </a:r>
            <a:br>
              <a:rPr lang="en-US" dirty="0" smtClean="0"/>
            </a:br>
            <a:r>
              <a:rPr lang="en-US" dirty="0" smtClean="0"/>
              <a:t>A structure that can give you a Nobel prize or not.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10/26/10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1371600"/>
            <a:ext cx="2091617" cy="18077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92074" y="3200400"/>
            <a:ext cx="23519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TRANSLATION</a:t>
            </a:r>
          </a:p>
          <a:p>
            <a:pPr algn="ctr"/>
            <a:r>
              <a:rPr lang="en-US" dirty="0" smtClean="0"/>
              <a:t>Ribosome, aka </a:t>
            </a:r>
            <a:r>
              <a:rPr lang="en-US" dirty="0" err="1" smtClean="0"/>
              <a:t>rRNA</a:t>
            </a:r>
            <a:endParaRPr lang="en-US" dirty="0" smtClean="0"/>
          </a:p>
          <a:p>
            <a:pPr algn="ctr"/>
            <a:r>
              <a:rPr lang="en-US" dirty="0" smtClean="0"/>
              <a:t>Protein factory</a:t>
            </a:r>
          </a:p>
          <a:p>
            <a:pPr algn="ctr"/>
            <a:r>
              <a:rPr lang="en-US" dirty="0" smtClean="0"/>
              <a:t>2009 Nobel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1371600"/>
            <a:ext cx="1285554" cy="24240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43200" y="3810000"/>
            <a:ext cx="1365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Ribozymes</a:t>
            </a:r>
            <a:endParaRPr lang="en-US" dirty="0" smtClean="0"/>
          </a:p>
          <a:p>
            <a:r>
              <a:rPr lang="en-US" dirty="0" smtClean="0"/>
              <a:t>1989 Nobel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654181" y="4953000"/>
            <a:ext cx="20826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TRANSCRIPTION</a:t>
            </a:r>
          </a:p>
          <a:p>
            <a:pPr algn="ctr"/>
            <a:r>
              <a:rPr lang="en-US" dirty="0" smtClean="0"/>
              <a:t>RNA Polymerase</a:t>
            </a:r>
          </a:p>
          <a:p>
            <a:pPr algn="ctr"/>
            <a:r>
              <a:rPr lang="en-US" dirty="0" smtClean="0"/>
              <a:t>mRNA factory</a:t>
            </a:r>
          </a:p>
          <a:p>
            <a:pPr algn="ctr"/>
            <a:r>
              <a:rPr lang="en-US" dirty="0" smtClean="0"/>
              <a:t>2006 Nobel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1752599"/>
            <a:ext cx="2028286" cy="376087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38200" y="5334000"/>
            <a:ext cx="1159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A-RNA</a:t>
            </a:r>
          </a:p>
          <a:p>
            <a:pPr algn="ctr"/>
            <a:r>
              <a:rPr lang="en-US" dirty="0" smtClean="0"/>
              <a:t>No Nobel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87498F2-D04D-E34E-8E3E-B4E6C41F5373}" type="datetime1">
              <a:rPr lang="en-US" smtClean="0"/>
              <a:pPr/>
              <a:t>10/26/10</a:t>
            </a:fld>
            <a:endParaRPr lang="en-US" altLang="zh-CN" smtClean="0"/>
          </a:p>
        </p:txBody>
      </p:sp>
      <p:sp>
        <p:nvSpPr>
          <p:cNvPr id="7168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CDB9EF1-0012-7946-BF4C-3D8A836A5367}" type="slidenum">
              <a:rPr lang="en-US" altLang="zh-CN" smtClean="0"/>
              <a:pPr/>
              <a:t>50</a:t>
            </a:fld>
            <a:endParaRPr lang="en-US" altLang="zh-CN" smtClean="0"/>
          </a:p>
        </p:txBody>
      </p:sp>
      <p:pic>
        <p:nvPicPr>
          <p:cNvPr id="71684" name="Picture 4"/>
          <p:cNvPicPr>
            <a:picLocks noGrp="1" noChangeAspect="1" noChangeArrowheads="1"/>
          </p:cNvPicPr>
          <p:nvPr>
            <p:ph/>
          </p:nvPr>
        </p:nvPicPr>
        <p:blipFill>
          <a:blip r:embed="rId2"/>
          <a:srcRect/>
          <a:stretch>
            <a:fillRect/>
          </a:stretch>
        </p:blipFill>
        <p:spPr>
          <a:xfrm>
            <a:off x="5638800" y="4495800"/>
            <a:ext cx="3055938" cy="1676400"/>
          </a:xfrm>
          <a:noFill/>
        </p:spPr>
      </p:pic>
      <p:sp>
        <p:nvSpPr>
          <p:cNvPr id="71685" name="Text Box 6"/>
          <p:cNvSpPr txBox="1">
            <a:spLocks noChangeArrowheads="1"/>
          </p:cNvSpPr>
          <p:nvPr/>
        </p:nvSpPr>
        <p:spPr bwMode="auto">
          <a:xfrm>
            <a:off x="3124200" y="2971800"/>
            <a:ext cx="33538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Thanks to all </a:t>
            </a:r>
            <a:r>
              <a:rPr lang="en-US" dirty="0"/>
              <a:t>for </a:t>
            </a:r>
            <a:r>
              <a:rPr lang="en-US" dirty="0" smtClean="0"/>
              <a:t>your attention,</a:t>
            </a:r>
          </a:p>
        </p:txBody>
      </p:sp>
      <p:sp>
        <p:nvSpPr>
          <p:cNvPr id="71686" name="Text Box 7"/>
          <p:cNvSpPr txBox="1">
            <a:spLocks noChangeArrowheads="1"/>
          </p:cNvSpPr>
          <p:nvPr/>
        </p:nvSpPr>
        <p:spPr bwMode="auto">
          <a:xfrm>
            <a:off x="1736725" y="3733800"/>
            <a:ext cx="5502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Visit us at:  http://</a:t>
            </a:r>
            <a:r>
              <a:rPr lang="en-US" sz="2400" dirty="0" err="1"/>
              <a:t>dnaserver.rutgers.edu</a:t>
            </a:r>
            <a:endParaRPr lang="en-US" sz="2400" dirty="0"/>
          </a:p>
        </p:txBody>
      </p:sp>
      <p:sp>
        <p:nvSpPr>
          <p:cNvPr id="71687" name="TextBox 6"/>
          <p:cNvSpPr txBox="1">
            <a:spLocks noChangeArrowheads="1"/>
          </p:cNvSpPr>
          <p:nvPr/>
        </p:nvSpPr>
        <p:spPr bwMode="auto">
          <a:xfrm>
            <a:off x="1164471" y="1752600"/>
            <a:ext cx="671980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Special thanks to all members of the Olson Lab,</a:t>
            </a:r>
          </a:p>
          <a:p>
            <a:pPr algn="ctr"/>
            <a:r>
              <a:rPr lang="en-US" sz="2400" dirty="0"/>
              <a:t>past and present.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7255" y="914400"/>
            <a:ext cx="7664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Thanks to my defense committee members for making it easy to schedule</a:t>
            </a:r>
          </a:p>
          <a:p>
            <a:r>
              <a:rPr lang="en-US" dirty="0" smtClean="0"/>
              <a:t>this defense and your valuable time.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 STEPS – GLOBAL</a:t>
            </a:r>
            <a:br>
              <a:rPr lang="en-US" sz="1800" dirty="0" smtClean="0"/>
            </a:br>
            <a:r>
              <a:rPr lang="en-US" dirty="0" smtClean="0"/>
              <a:t>Global properties of polymer chains. Persistence length.</a:t>
            </a:r>
            <a:endParaRPr lang="en-US" dirty="0"/>
          </a:p>
        </p:txBody>
      </p:sp>
      <p:sp>
        <p:nvSpPr>
          <p:cNvPr id="5734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B63B6E56-0DFF-B745-9163-2FA907DC8869}" type="datetime1">
              <a:rPr lang="en-US" smtClean="0"/>
              <a:pPr/>
              <a:t>10/26/10</a:t>
            </a:fld>
            <a:endParaRPr lang="en-US" altLang="zh-CN" smtClean="0"/>
          </a:p>
        </p:txBody>
      </p:sp>
      <p:sp>
        <p:nvSpPr>
          <p:cNvPr id="5734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14BB35A-F8FF-974A-A354-73A4DA0393F7}" type="slidenum">
              <a:rPr lang="en-US" altLang="zh-CN" smtClean="0"/>
              <a:pPr/>
              <a:t>51</a:t>
            </a:fld>
            <a:endParaRPr lang="en-US" altLang="zh-CN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184400"/>
            <a:ext cx="2527300" cy="939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3124200"/>
            <a:ext cx="3111500" cy="7651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0" y="2971800"/>
            <a:ext cx="1828800" cy="995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447800"/>
            <a:ext cx="7264400" cy="927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3600" y="4572000"/>
            <a:ext cx="1625600" cy="11297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000" y="4267200"/>
            <a:ext cx="2381250" cy="1511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F66E33C6-E43E-8E46-80BE-D8716A5C77D8}" type="datetime1">
              <a:rPr lang="en-US" smtClean="0"/>
              <a:pPr/>
              <a:t>10/26/10</a:t>
            </a:fld>
            <a:endParaRPr lang="en-US" altLang="zh-CN" smtClean="0"/>
          </a:p>
        </p:txBody>
      </p:sp>
      <p:sp>
        <p:nvSpPr>
          <p:cNvPr id="7270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ED4E9F2-E33C-644D-AA16-E61BF5ED306B}" type="slidenum">
              <a:rPr lang="en-US" altLang="zh-CN" smtClean="0"/>
              <a:pPr/>
              <a:t>52</a:t>
            </a:fld>
            <a:endParaRPr lang="en-US" altLang="zh-CN" smtClean="0"/>
          </a:p>
        </p:txBody>
      </p:sp>
      <p:pic>
        <p:nvPicPr>
          <p:cNvPr id="72708" name="Picture 3" descr="collage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304800"/>
            <a:ext cx="7807325" cy="603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150211" y="245211"/>
            <a:ext cx="4953000" cy="70533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dirty="0" smtClean="0"/>
              <a:t>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Instead of picking any clustering methodology we use the </a:t>
            </a:r>
            <a:r>
              <a:rPr lang="en-US" dirty="0" err="1" smtClean="0"/>
              <a:t>clValid</a:t>
            </a:r>
            <a:r>
              <a:rPr lang="en-US" dirty="0" smtClean="0"/>
              <a:t> R package for cluster validation.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10/26/10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53</a:t>
            </a:fld>
            <a:endParaRPr lang="en-US" altLang="zh-CN"/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6848737" y="4191000"/>
            <a:ext cx="183806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Connectivity</a:t>
            </a:r>
            <a:r>
              <a:rPr lang="en-US" sz="1600" dirty="0" smtClean="0"/>
              <a:t> small</a:t>
            </a:r>
          </a:p>
          <a:p>
            <a:r>
              <a:rPr lang="en-US" sz="1600" dirty="0" smtClean="0"/>
              <a:t>Silhouette large</a:t>
            </a:r>
          </a:p>
          <a:p>
            <a:r>
              <a:rPr lang="en-US" sz="1600" dirty="0" smtClean="0"/>
              <a:t>Dunn Index large</a:t>
            </a:r>
            <a:endParaRPr lang="en-US" sz="1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088918" y="4129173"/>
            <a:ext cx="1360714" cy="1524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00600" y="3886200"/>
            <a:ext cx="2173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Clustering methods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58000" y="3897868"/>
            <a:ext cx="1967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Clustering scores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953000" y="5791200"/>
            <a:ext cx="3733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SAVE IN THE BACK FULL PLOTS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166665" y="195537"/>
            <a:ext cx="4886869" cy="7086600"/>
          </a:xfrm>
          <a:prstGeom prst="rect">
            <a:avLst/>
          </a:prstGeom>
        </p:spPr>
      </p:pic>
      <p:sp>
        <p:nvSpPr>
          <p:cNvPr id="3789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6F73149-8F7E-644C-A723-D221D9AA7040}" type="datetime1">
              <a:rPr lang="en-US" smtClean="0"/>
              <a:pPr/>
              <a:t>10/26/10</a:t>
            </a:fld>
            <a:endParaRPr lang="en-US" altLang="zh-CN" smtClean="0"/>
          </a:p>
        </p:txBody>
      </p:sp>
      <p:sp>
        <p:nvSpPr>
          <p:cNvPr id="378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366B5F6-3586-074A-AF78-A4745374A933}" type="slidenum">
              <a:rPr lang="en-US" altLang="zh-CN" smtClean="0"/>
              <a:pPr/>
              <a:t>54</a:t>
            </a:fld>
            <a:endParaRPr lang="en-US" altLang="zh-CN" smtClean="0"/>
          </a:p>
        </p:txBody>
      </p:sp>
      <p:sp>
        <p:nvSpPr>
          <p:cNvPr id="37893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 the non-A-RNA-like </a:t>
            </a:r>
            <a:r>
              <a:rPr lang="en-US" dirty="0" err="1" smtClean="0"/>
              <a:t>dinucleotide</a:t>
            </a:r>
            <a:r>
              <a:rPr lang="en-US" dirty="0" smtClean="0"/>
              <a:t> steps the best clustering method is the hierarchical one. </a:t>
            </a:r>
            <a:r>
              <a:rPr lang="en-US" dirty="0" err="1" smtClean="0"/>
              <a:t>k</a:t>
            </a:r>
            <a:r>
              <a:rPr lang="en-US" dirty="0" smtClean="0"/>
              <a:t> =67.</a:t>
            </a:r>
          </a:p>
        </p:txBody>
      </p:sp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6848737" y="4191000"/>
            <a:ext cx="183806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Connectivity</a:t>
            </a:r>
            <a:r>
              <a:rPr lang="en-US" sz="1600" dirty="0" smtClean="0"/>
              <a:t> small</a:t>
            </a:r>
          </a:p>
          <a:p>
            <a:r>
              <a:rPr lang="en-US" sz="1600" dirty="0" smtClean="0"/>
              <a:t>Silhouette small</a:t>
            </a:r>
          </a:p>
          <a:p>
            <a:r>
              <a:rPr lang="en-US" sz="1600" dirty="0" smtClean="0"/>
              <a:t>Dunn Index large</a:t>
            </a:r>
            <a:endParaRPr lang="en-US" sz="1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088918" y="4129173"/>
            <a:ext cx="1360714" cy="1524000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7391400" y="1371600"/>
            <a:ext cx="762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733800" y="21336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657600" y="5257800"/>
            <a:ext cx="6096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C42F626E-A86A-2247-8B54-087AF7EABEF2}" type="datetime1">
              <a:rPr lang="en-US" smtClean="0"/>
              <a:pPr/>
              <a:t>10/26/10</a:t>
            </a:fld>
            <a:endParaRPr lang="en-US" altLang="zh-CN" smtClean="0"/>
          </a:p>
        </p:txBody>
      </p:sp>
      <p:sp>
        <p:nvSpPr>
          <p:cNvPr id="522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8340F5B-32A1-7349-B364-3F4DC60B28A8}" type="slidenum">
              <a:rPr lang="en-US" altLang="zh-CN" smtClean="0"/>
              <a:pPr/>
              <a:t>55</a:t>
            </a:fld>
            <a:endParaRPr lang="en-US" altLang="zh-CN" smtClean="0"/>
          </a:p>
        </p:txBody>
      </p:sp>
      <p:pic>
        <p:nvPicPr>
          <p:cNvPr id="52228" name="Picture 3" descr="GG_CC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0" y="1295400"/>
            <a:ext cx="48768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Energy contours on data culled by three standard deviations from the mean.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E6165F06-BE71-2145-8777-8D8755F67AB7}" type="datetime1">
              <a:rPr lang="en-US" smtClean="0"/>
              <a:pPr/>
              <a:t>10/26/10</a:t>
            </a:fld>
            <a:endParaRPr lang="en-US" altLang="zh-CN" smtClean="0"/>
          </a:p>
        </p:txBody>
      </p:sp>
      <p:sp>
        <p:nvSpPr>
          <p:cNvPr id="675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958ABFD-CAEA-BB4C-9E1B-FDBFA8F30B5B}" type="slidenum">
              <a:rPr lang="en-US" altLang="zh-CN" smtClean="0"/>
              <a:pPr/>
              <a:t>56</a:t>
            </a:fld>
            <a:endParaRPr lang="en-US" altLang="zh-CN" smtClean="0"/>
          </a:p>
        </p:txBody>
      </p:sp>
      <p:pic>
        <p:nvPicPr>
          <p:cNvPr id="67588" name="Picture 3" descr="gnrahist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200" y="1371600"/>
            <a:ext cx="4800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RNA STRUCTURAL MOTIFS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Sum of differences score for a sliding window finds potential GNRA </a:t>
            </a:r>
            <a:r>
              <a:rPr lang="en-US" dirty="0" err="1" smtClean="0"/>
              <a:t>tetraloop</a:t>
            </a:r>
            <a:r>
              <a:rPr lang="en-US" dirty="0" smtClean="0"/>
              <a:t> motif candidates.</a:t>
            </a:r>
          </a:p>
        </p:txBody>
      </p:sp>
      <p:sp>
        <p:nvSpPr>
          <p:cNvPr id="67590" name="TextBox 5"/>
          <p:cNvSpPr txBox="1">
            <a:spLocks noChangeArrowheads="1"/>
          </p:cNvSpPr>
          <p:nvPr/>
        </p:nvSpPr>
        <p:spPr bwMode="auto">
          <a:xfrm>
            <a:off x="304800" y="1905000"/>
            <a:ext cx="181292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This is for 1FFK</a:t>
            </a:r>
          </a:p>
          <a:p>
            <a:r>
              <a:rPr lang="en-US"/>
              <a:t> </a:t>
            </a:r>
          </a:p>
        </p:txBody>
      </p:sp>
      <p:sp>
        <p:nvSpPr>
          <p:cNvPr id="67591" name="TextBox 6"/>
          <p:cNvSpPr txBox="1">
            <a:spLocks noChangeArrowheads="1"/>
          </p:cNvSpPr>
          <p:nvPr/>
        </p:nvSpPr>
        <p:spPr bwMode="auto">
          <a:xfrm>
            <a:off x="228600" y="2590800"/>
            <a:ext cx="3044825" cy="2586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Sliding windows image</a:t>
            </a:r>
          </a:p>
          <a:p>
            <a:endParaRPr lang="en-US" dirty="0"/>
          </a:p>
          <a:p>
            <a:r>
              <a:rPr lang="en-US" dirty="0"/>
              <a:t>Image with matrices in color</a:t>
            </a:r>
          </a:p>
          <a:p>
            <a:r>
              <a:rPr lang="en-US" dirty="0"/>
              <a:t>Boxes</a:t>
            </a:r>
          </a:p>
          <a:p>
            <a:endParaRPr lang="en-US" dirty="0"/>
          </a:p>
          <a:p>
            <a:r>
              <a:rPr lang="en-US" dirty="0"/>
              <a:t>e.g.</a:t>
            </a:r>
          </a:p>
          <a:p>
            <a:r>
              <a:rPr lang="en-US" dirty="0"/>
              <a:t>--- ---- ----</a:t>
            </a:r>
          </a:p>
          <a:p>
            <a:r>
              <a:rPr lang="en-US" dirty="0"/>
              <a:t>---- ---- ----- </a:t>
            </a:r>
          </a:p>
          <a:p>
            <a:r>
              <a:rPr lang="en-US" dirty="0"/>
              <a:t>--- ---- ----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224DAAB6-6AFA-E741-9CBE-347D020A0BE3}" type="datetime1">
              <a:rPr lang="en-US" smtClean="0"/>
              <a:pPr/>
              <a:t>10/26/10</a:t>
            </a:fld>
            <a:endParaRPr lang="en-US" altLang="zh-CN" smtClean="0"/>
          </a:p>
        </p:txBody>
      </p:sp>
      <p:sp>
        <p:nvSpPr>
          <p:cNvPr id="737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CCDF33E-0BE9-E841-8DBF-5FE0AA70D479}" type="slidenum">
              <a:rPr lang="en-US" altLang="zh-CN" smtClean="0"/>
              <a:pPr/>
              <a:t>57</a:t>
            </a:fld>
            <a:endParaRPr lang="en-US" altLang="zh-CN" smtClean="0"/>
          </a:p>
        </p:txBody>
      </p:sp>
      <p:pic>
        <p:nvPicPr>
          <p:cNvPr id="4" name="Picture 3" descr="lonepairtlooptertF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68219"/>
            <a:ext cx="7620000" cy="6789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CHALLENGE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RNA is composed of units (nucleotides) that have a base, a sugar (ribose), and a phosphate group.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10/26/10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95400"/>
            <a:ext cx="4447553" cy="480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715" y="1371600"/>
            <a:ext cx="4263285" cy="31475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62600" y="4648200"/>
            <a:ext cx="3187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 Nucleic acid torsion angles.</a:t>
            </a:r>
          </a:p>
          <a:p>
            <a:r>
              <a:rPr lang="en-US" dirty="0" smtClean="0"/>
              <a:t>1 </a:t>
            </a:r>
            <a:r>
              <a:rPr lang="en-US" dirty="0" err="1" smtClean="0"/>
              <a:t>Glycosidic</a:t>
            </a:r>
            <a:r>
              <a:rPr lang="en-US" dirty="0" smtClean="0"/>
              <a:t> torsion angle.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F142523-F361-1F41-8D17-B8AE516C90B6}" type="datetime1">
              <a:rPr lang="en-US" smtClean="0"/>
              <a:pPr/>
              <a:t>10/26/10</a:t>
            </a:fld>
            <a:endParaRPr lang="en-US" altLang="zh-CN" smtClean="0"/>
          </a:p>
        </p:txBody>
      </p:sp>
      <p:sp>
        <p:nvSpPr>
          <p:cNvPr id="204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37788A9-E338-8F47-866B-6D1F9A684C0F}" type="slidenum">
              <a:rPr lang="en-US" altLang="zh-CN" smtClean="0"/>
              <a:pPr/>
              <a:t>7</a:t>
            </a:fld>
            <a:endParaRPr lang="en-US" altLang="zh-CN" smtClean="0"/>
          </a:p>
        </p:txBody>
      </p:sp>
      <p:pic>
        <p:nvPicPr>
          <p:cNvPr id="20484" name="Picture 6" descr="tRNA.png"/>
          <p:cNvPicPr>
            <a:picLocks noChangeAspect="1"/>
          </p:cNvPicPr>
          <p:nvPr/>
        </p:nvPicPr>
        <p:blipFill>
          <a:blip r:embed="rId2"/>
          <a:srcRect l="11301" t="2766" r="8879" b="20282"/>
          <a:stretch>
            <a:fillRect/>
          </a:stretch>
        </p:blipFill>
        <p:spPr bwMode="auto">
          <a:xfrm>
            <a:off x="336550" y="2590800"/>
            <a:ext cx="3702050" cy="3124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0485" name="Rectangle 7"/>
          <p:cNvSpPr>
            <a:spLocks noChangeArrowheads="1"/>
          </p:cNvSpPr>
          <p:nvPr/>
        </p:nvSpPr>
        <p:spPr bwMode="auto">
          <a:xfrm>
            <a:off x="228600" y="1697038"/>
            <a:ext cx="8610600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GCGGAUUUAGCUCAGUUGGGAGAGCGCCAGACUGAAGAUCUGGAGGUCCUGUGUUCGAUCCACAGAAUUCGCACCA</a:t>
            </a:r>
          </a:p>
          <a:p>
            <a:endParaRPr lang="en-US" dirty="0"/>
          </a:p>
        </p:txBody>
      </p:sp>
      <p:pic>
        <p:nvPicPr>
          <p:cNvPr id="20486" name="Picture 11" descr="1ehz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0200" y="2362200"/>
            <a:ext cx="3429000" cy="3429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cxnSp>
        <p:nvCxnSpPr>
          <p:cNvPr id="21" name="Straight Arrow Connector 20"/>
          <p:cNvCxnSpPr/>
          <p:nvPr/>
        </p:nvCxnSpPr>
        <p:spPr>
          <a:xfrm flipV="1">
            <a:off x="2286000" y="2057400"/>
            <a:ext cx="1752602" cy="4572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410200" y="2057400"/>
            <a:ext cx="1600200" cy="2286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4191000" y="4419600"/>
            <a:ext cx="1066800" cy="1588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90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b="1" dirty="0" smtClean="0"/>
              <a:t>CHALLENGE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How does the RNA polymer fold?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114800" y="130706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Primary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607379" y="5802868"/>
            <a:ext cx="128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Secondary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602391" y="5802868"/>
            <a:ext cx="941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Tertiary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A6E27A7-C0F5-2444-824C-9A4B2AB56319}" type="datetime1">
              <a:rPr lang="en-US" smtClean="0"/>
              <a:pPr/>
              <a:t>10/26/10</a:t>
            </a:fld>
            <a:endParaRPr lang="en-US" altLang="zh-CN" smtClean="0"/>
          </a:p>
        </p:txBody>
      </p:sp>
      <p:sp>
        <p:nvSpPr>
          <p:cNvPr id="2150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DA9CB58-BA1F-6F40-8C76-CDAF0DBA0DA2}" type="slidenum">
              <a:rPr lang="en-US" altLang="zh-CN" smtClean="0"/>
              <a:pPr/>
              <a:t>8</a:t>
            </a:fld>
            <a:endParaRPr lang="en-US" altLang="zh-CN" smtClean="0"/>
          </a:p>
        </p:txBody>
      </p:sp>
      <p:sp>
        <p:nvSpPr>
          <p:cNvPr id="2150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b="1" dirty="0" smtClean="0"/>
              <a:t>CHALLENGE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Is RNA folding a hard or easy problem to solve? After all, the RNA alphabet has only 4 letters.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48202" y="1542871"/>
            <a:ext cx="698139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2200" dirty="0" smtClean="0"/>
              <a:t> In contrast to proteins, no hydrophobic surface burial.</a:t>
            </a:r>
          </a:p>
          <a:p>
            <a:pPr algn="ctr">
              <a:buFont typeface="Arial"/>
              <a:buChar char="•"/>
            </a:pPr>
            <a:r>
              <a:rPr lang="en-US" sz="2200" dirty="0" smtClean="0"/>
              <a:t> </a:t>
            </a:r>
            <a:r>
              <a:rPr lang="en-US" sz="2200" dirty="0" err="1" smtClean="0"/>
              <a:t>Polyanionic</a:t>
            </a:r>
            <a:r>
              <a:rPr lang="en-US" sz="2200" dirty="0" smtClean="0"/>
              <a:t> sugar-phosphate backbone.</a:t>
            </a:r>
          </a:p>
          <a:p>
            <a:pPr algn="ctr">
              <a:buFont typeface="Arial"/>
              <a:buChar char="•"/>
            </a:pPr>
            <a:r>
              <a:rPr lang="en-US" sz="2200" dirty="0" smtClean="0"/>
              <a:t> Secondary and tertiary separated by Mg2+ addition.</a:t>
            </a:r>
          </a:p>
          <a:p>
            <a:pPr algn="ctr">
              <a:buFont typeface="Arial"/>
              <a:buChar char="•"/>
            </a:pPr>
            <a:r>
              <a:rPr lang="en-US" sz="2200" dirty="0" smtClean="0"/>
              <a:t> Slow folding compared to protein ~ 1ms.</a:t>
            </a:r>
            <a:endParaRPr lang="en-US" sz="2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865" y="3352800"/>
            <a:ext cx="4429935" cy="20192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403600"/>
            <a:ext cx="1168400" cy="2032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773301" y="3479800"/>
            <a:ext cx="2036699" cy="200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CHALLENGE</a:t>
            </a:r>
            <a:br>
              <a:rPr lang="en-US" sz="1800" b="1" dirty="0" smtClean="0"/>
            </a:br>
            <a:r>
              <a:rPr lang="en-US" dirty="0" smtClean="0"/>
              <a:t>From a structural point of view what can we say or contribute to the RNA folding problem?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10/26/10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sp>
        <p:nvSpPr>
          <p:cNvPr id="6" name="TextBox 5"/>
          <p:cNvSpPr txBox="1"/>
          <p:nvPr/>
        </p:nvSpPr>
        <p:spPr>
          <a:xfrm>
            <a:off x="457200" y="2133600"/>
            <a:ext cx="838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2400" dirty="0" smtClean="0"/>
              <a:t>How do RNA structural properties influence RNA folding?</a:t>
            </a:r>
          </a:p>
          <a:p>
            <a:pPr>
              <a:buFont typeface="Arial"/>
              <a:buChar char="•"/>
            </a:pPr>
            <a:endParaRPr lang="en-US" sz="2400" dirty="0" smtClean="0"/>
          </a:p>
          <a:p>
            <a:pPr>
              <a:buFont typeface="Arial"/>
              <a:buChar char="•"/>
            </a:pPr>
            <a:r>
              <a:rPr lang="en-US" sz="2400" dirty="0" smtClean="0"/>
              <a:t>What can we say about helical regions using common methods used in the Olson lab, e.g. rigid-body models? </a:t>
            </a:r>
          </a:p>
          <a:p>
            <a:pPr>
              <a:buFont typeface="Arial"/>
              <a:buChar char="•"/>
            </a:pPr>
            <a:endParaRPr lang="en-US" sz="2400" dirty="0" smtClean="0"/>
          </a:p>
          <a:p>
            <a:pPr>
              <a:buFont typeface="Arial"/>
              <a:buChar char="•"/>
            </a:pPr>
            <a:r>
              <a:rPr lang="en-US" sz="2400" dirty="0" smtClean="0"/>
              <a:t>How can we define RNA motifs?</a:t>
            </a:r>
          </a:p>
          <a:p>
            <a:pPr>
              <a:buFont typeface="Arial"/>
              <a:buChar char="•"/>
            </a:pPr>
            <a:endParaRPr lang="en-US" sz="2400" dirty="0" smtClean="0"/>
          </a:p>
          <a:p>
            <a:pPr>
              <a:buFont typeface="Arial"/>
              <a:buChar char="•"/>
            </a:pPr>
            <a:r>
              <a:rPr lang="en-US" sz="2400" dirty="0" smtClean="0"/>
              <a:t>What are RNA motifs?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宋体"/>
        <a:cs typeface="宋体"/>
      </a:majorFont>
      <a:minorFont>
        <a:latin typeface="Arial"/>
        <a:ea typeface="宋体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5098</TotalTime>
  <Words>2962</Words>
  <Application>Microsoft Macintosh PowerPoint</Application>
  <PresentationFormat>On-screen Show (4:3)</PresentationFormat>
  <Paragraphs>481</Paragraphs>
  <Slides>57</Slides>
  <Notes>31</Notes>
  <HiddenSlides>0</HiddenSlides>
  <MMClips>1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Default Design</vt:lpstr>
      <vt:lpstr>RNA Structure Analysis via the Rigid Block Model</vt:lpstr>
      <vt:lpstr>My neck o’ the woods</vt:lpstr>
      <vt:lpstr>Program</vt:lpstr>
      <vt:lpstr>Opening ACT</vt:lpstr>
      <vt:lpstr>CHALLENGE What is RNA? A structure that can give you a Nobel prize or not.</vt:lpstr>
      <vt:lpstr>CHALLENGE RNA is composed of units (nucleotides) that have a base, a sugar (ribose), and a phosphate group.</vt:lpstr>
      <vt:lpstr>CHALLENGE How does the RNA polymer fold? </vt:lpstr>
      <vt:lpstr>CHALLENGE Is RNA folding a hard or easy problem to solve? After all, the RNA alphabet has only 4 letters.</vt:lpstr>
      <vt:lpstr>CHALLENGE From a structural point of view what can we say or contribute to the RNA folding problem?</vt:lpstr>
      <vt:lpstr>CHALLENGE Usual ways to classify RNA conformations and an unexplored one -- the rigid-body perspective --.</vt:lpstr>
      <vt:lpstr>CHALLENGE:  Bond perspectives Leontis-Westhof base-pair classification based on base boundaries.   Pseudo-bond torsion angles.</vt:lpstr>
      <vt:lpstr>CHALLENGE The rigid-body perspective: Nucleic acid bases and base-pairs represented as blocks. </vt:lpstr>
      <vt:lpstr>ACT I</vt:lpstr>
      <vt:lpstr>I. BASE STEPS 18 non-A-RNA, AII-RNA, and canonical A-RNA conformers kindly provided by Berman and collaborators.</vt:lpstr>
      <vt:lpstr>I. BASE STEPS: Clustering techniques I Simple example on hierarchical clustering. Consensus clustering uses idea of branch consensus.</vt:lpstr>
      <vt:lpstr>I. BASE STEPS: Clustering techniques II Validation using scores which quantify compactness, connectedness, and separation.</vt:lpstr>
      <vt:lpstr>Slide 17</vt:lpstr>
      <vt:lpstr>I. BASE STEPS Only a small fraction ~ 30 % of dinucleotide step conformations are represented in the ribosome.  </vt:lpstr>
      <vt:lpstr>I. BASE STEPS Instead of picking any clustering methodology we use the clValid R package for cluster validation.</vt:lpstr>
      <vt:lpstr>I. BASE STEPS Selecting A-RNA and non-A-RNA-like datasets using distance to canonical A-RNA parameters.</vt:lpstr>
      <vt:lpstr>I. BASE STEPS For the non-A-RNA-like dinucleotide steps the best clustering method is the hierarchical one. k =67.</vt:lpstr>
      <vt:lpstr>I. BASE STEPS Non-A-RNA-like torsion angle conformers do not fill the full space of base geometries.</vt:lpstr>
      <vt:lpstr>I. BASE STEPS 17 Main Non-ARNA-Like Clusters with ten or more members compose 80% of all non-A-RNA steps.</vt:lpstr>
      <vt:lpstr>ACT II</vt:lpstr>
      <vt:lpstr>II. BASE PAIRS Helical regions in 3DNA can be continuous and quasi-continuous.</vt:lpstr>
      <vt:lpstr>II. BASE PAIRS Partially non-redundant RNA dataset is GC rich. </vt:lpstr>
      <vt:lpstr>II. BASE PAIRS Seven predominant base-pairs in RNA helical regions make up to 90% of all base-pairs.</vt:lpstr>
      <vt:lpstr>II. BASE PAIRS Non-canonical base-pairs are more deformable than canonical base-pairs.</vt:lpstr>
      <vt:lpstr>II. BASE PAIRS Most deformed base-pairs seem as oversized or undersized pieces in a puzzle.</vt:lpstr>
      <vt:lpstr>ACT III</vt:lpstr>
      <vt:lpstr>III. BASE PAIR STEPS 21 unique base-pair steps formed by canonical Watson-Crick base-pairs and G.U wobble.</vt:lpstr>
      <vt:lpstr>III. BASE PAIR STEPS RNA base-pair-steps in helical regions are still few when non-canonicals are considered.</vt:lpstr>
      <vt:lpstr>III. BASE PAIR STEPS RNA base-pair-steps parameters in helical regions and energy contours. The rnasteps website.</vt:lpstr>
      <vt:lpstr>Intermezzo</vt:lpstr>
      <vt:lpstr>III. BASE PAIR STEPS – GLOBAL Knowledge of adjacent base-pair steps makes it possible to make up a larger polymer.</vt:lpstr>
      <vt:lpstr>III. BASE PAIRS STEPS – GLOBAL RNA sequence has subtle effects on the structure of RNA.</vt:lpstr>
      <vt:lpstr>III. BASE PAIR STEPS – GLOBAL Global properties of polymer chains. Persistence length a.</vt:lpstr>
      <vt:lpstr>III. BASE PAIR STEPS – GLOBAL There might be sequence dependence on the persistence length.  </vt:lpstr>
      <vt:lpstr>III. BASE PAIR STEPS – GLOBAL Surprisingly some RNA polymeric chains appear to be curved.</vt:lpstr>
      <vt:lpstr>III. BASE PAIR STEPS – GLOBAL poly r(AC)3G5  poly rC5(GU)3 </vt:lpstr>
      <vt:lpstr>III. BASE PAIR STEPS – GLOBAL Modelled vs. Experimental a In range with Hagerman, higher than Abels et al.</vt:lpstr>
      <vt:lpstr>ACT IV</vt:lpstr>
      <vt:lpstr>IV. RNA STRUCTURAL MOTIFS getMotif: A simple program to find RNA motifs based on single stranded base step parameters.</vt:lpstr>
      <vt:lpstr>IV. RNA STRUCTURAL MOTIFS Testing the getMotif program using the GNRA Tetraloop Motif </vt:lpstr>
      <vt:lpstr>IV. RNA STRUCTURAL MOTIFS Sum of differences score for a sliding window finds potential GNRA tetraloop motif candidates.</vt:lpstr>
      <vt:lpstr>IV. RNA STRUCTURAL MOTIFS The sum of differences score between single stranded base steps recognizes two GNRA groups.</vt:lpstr>
      <vt:lpstr>IV. RNA STRUCTURAL MOTIFS Group II candidate is the lone-pair triloop motif, or a composite GNRA motif.</vt:lpstr>
      <vt:lpstr>FINALE Conclusions  </vt:lpstr>
      <vt:lpstr>FINALE Future and developing work.  </vt:lpstr>
      <vt:lpstr>Slide 50</vt:lpstr>
      <vt:lpstr>BASE PAIR STEPS – GLOBAL Global properties of polymer chains. Persistence length.</vt:lpstr>
      <vt:lpstr>Slide 52</vt:lpstr>
      <vt:lpstr>BASE STEPS Instead of picking any clustering methodology we use the clValid R package for cluster validation.</vt:lpstr>
      <vt:lpstr>BASE STEPS For the non-A-RNA-like dinucleotide steps the best clustering method is the hierarchical one. k =67.</vt:lpstr>
      <vt:lpstr>BASE PAIR STEPS Energy contours on data culled by three standard deviations from the mean.</vt:lpstr>
      <vt:lpstr>RNA STRUCTURAL MOTIFS Sum of differences score for a sliding window finds potential GNRA tetraloop motif candidates.</vt:lpstr>
      <vt:lpstr>Slide 57</vt:lpstr>
    </vt:vector>
  </TitlesOfParts>
  <Company>Personal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Mauricio Esguerra Neira</dc:creator>
  <cp:lastModifiedBy>mauricio esguerra</cp:lastModifiedBy>
  <cp:revision>910</cp:revision>
  <dcterms:created xsi:type="dcterms:W3CDTF">2010-10-26T12:22:31Z</dcterms:created>
  <dcterms:modified xsi:type="dcterms:W3CDTF">2010-10-26T13:16:56Z</dcterms:modified>
</cp:coreProperties>
</file>